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1" r:id="rId3"/>
  </p:sldMasterIdLst>
  <p:notesMasterIdLst>
    <p:notesMasterId r:id="rId33"/>
  </p:notesMasterIdLst>
  <p:sldIdLst>
    <p:sldId id="345" r:id="rId4"/>
    <p:sldId id="400" r:id="rId5"/>
    <p:sldId id="359" r:id="rId6"/>
    <p:sldId id="360" r:id="rId7"/>
    <p:sldId id="362" r:id="rId8"/>
    <p:sldId id="364" r:id="rId9"/>
    <p:sldId id="365" r:id="rId10"/>
    <p:sldId id="393" r:id="rId11"/>
    <p:sldId id="367" r:id="rId12"/>
    <p:sldId id="392" r:id="rId13"/>
    <p:sldId id="369" r:id="rId14"/>
    <p:sldId id="394" r:id="rId15"/>
    <p:sldId id="385" r:id="rId16"/>
    <p:sldId id="386" r:id="rId17"/>
    <p:sldId id="399" r:id="rId18"/>
    <p:sldId id="387" r:id="rId19"/>
    <p:sldId id="388" r:id="rId20"/>
    <p:sldId id="397" r:id="rId21"/>
    <p:sldId id="395" r:id="rId22"/>
    <p:sldId id="372" r:id="rId23"/>
    <p:sldId id="380" r:id="rId24"/>
    <p:sldId id="376" r:id="rId25"/>
    <p:sldId id="396" r:id="rId26"/>
    <p:sldId id="381" r:id="rId27"/>
    <p:sldId id="390" r:id="rId28"/>
    <p:sldId id="391" r:id="rId29"/>
    <p:sldId id="371" r:id="rId30"/>
    <p:sldId id="398" r:id="rId31"/>
    <p:sldId id="344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234D"/>
    <a:srgbClr val="F38B1C"/>
    <a:srgbClr val="0000FF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29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53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CAFE1D-3FCC-446F-A22A-A4D623882919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DA906E-E8E1-45E3-AE28-36B3AABC6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718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A906E-E8E1-45E3-AE28-36B3AABC637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461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A906E-E8E1-45E3-AE28-36B3AABC637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3695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A906E-E8E1-45E3-AE28-36B3AABC637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3044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A906E-E8E1-45E3-AE28-36B3AABC637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3915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A906E-E8E1-45E3-AE28-36B3AABC637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4271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A906E-E8E1-45E3-AE28-36B3AABC637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241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576"/>
          <a:stretch/>
        </p:blipFill>
        <p:spPr>
          <a:xfrm>
            <a:off x="0" y="-19050"/>
            <a:ext cx="12218894" cy="6877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800" y="982678"/>
            <a:ext cx="11328400" cy="1774959"/>
          </a:xfrm>
        </p:spPr>
        <p:txBody>
          <a:bodyPr anchor="t">
            <a:normAutofit/>
          </a:bodyPr>
          <a:lstStyle>
            <a:lvl1pPr algn="ctr">
              <a:defRPr sz="4800">
                <a:solidFill>
                  <a:srgbClr val="17234D"/>
                </a:solidFill>
                <a:latin typeface="Franklin Gothic Demi" panose="020B07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3035" y="2943708"/>
            <a:ext cx="10878671" cy="768299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17234D"/>
                </a:solidFill>
                <a:latin typeface="Franklin Gothic Demi" panose="020B0703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96400" y="6356350"/>
            <a:ext cx="2743200" cy="365125"/>
          </a:xfrm>
        </p:spPr>
        <p:txBody>
          <a:bodyPr/>
          <a:lstStyle/>
          <a:p>
            <a:fld id="{54784F0A-9BAA-4237-BD2C-1E6190E824B5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0075" y="4607166"/>
            <a:ext cx="3004589" cy="174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875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New Teams Workshop - 2021                         Mini-Course in Electrical Engineering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Solar Car Challenge Foundation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054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New Teams Workshop - 2021                         Mini-Course in Electrical Engineering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Solar Car Challenge Foundation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558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New Teams Workshop - 2021                         Mini-Course in Electrical Engineering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Solar Car Challenge Foundation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5746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02F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755110" y="3084382"/>
            <a:ext cx="10684021" cy="6123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cap="all" baseline="0">
                <a:solidFill>
                  <a:schemeClr val="bg1"/>
                </a:solidFill>
                <a:latin typeface="Agency FB" panose="020B0503020202020204" pitchFamily="34" charset="0"/>
              </a:defRPr>
            </a:lvl1pPr>
          </a:lstStyle>
          <a:p>
            <a:pPr lvl="0"/>
            <a:r>
              <a:rPr lang="en-US" dirty="0"/>
              <a:t>PRESENTATION SUBTITLE</a:t>
            </a:r>
          </a:p>
        </p:txBody>
      </p:sp>
      <p:sp>
        <p:nvSpPr>
          <p:cNvPr id="27" name="Text Placeholder 24"/>
          <p:cNvSpPr>
            <a:spLocks noGrp="1"/>
          </p:cNvSpPr>
          <p:nvPr>
            <p:ph type="body" sz="quarter" idx="12" hasCustomPrompt="1"/>
          </p:nvPr>
        </p:nvSpPr>
        <p:spPr>
          <a:xfrm>
            <a:off x="755110" y="3981389"/>
            <a:ext cx="10684021" cy="6123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28" name="Text Placeholder 24"/>
          <p:cNvSpPr>
            <a:spLocks noGrp="1"/>
          </p:cNvSpPr>
          <p:nvPr>
            <p:ph type="body" sz="quarter" idx="13" hasCustomPrompt="1"/>
          </p:nvPr>
        </p:nvSpPr>
        <p:spPr>
          <a:xfrm>
            <a:off x="755110" y="4232439"/>
            <a:ext cx="10684021" cy="6123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159" y="5014795"/>
            <a:ext cx="4948480" cy="1195882"/>
          </a:xfrm>
          <a:prstGeom prst="rect">
            <a:avLst/>
          </a:prstGeom>
        </p:spPr>
      </p:pic>
      <p:sp>
        <p:nvSpPr>
          <p:cNvPr id="25" name="Text Placeholder 24"/>
          <p:cNvSpPr>
            <a:spLocks noGrp="1"/>
          </p:cNvSpPr>
          <p:nvPr>
            <p:ph type="body" sz="quarter" idx="10" hasCustomPrompt="1"/>
          </p:nvPr>
        </p:nvSpPr>
        <p:spPr>
          <a:xfrm>
            <a:off x="755111" y="2221008"/>
            <a:ext cx="10684021" cy="86337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 cap="all" baseline="0">
                <a:solidFill>
                  <a:schemeClr val="bg1"/>
                </a:solidFill>
                <a:latin typeface="Agency FB" panose="020B0503020202020204" pitchFamily="34" charset="0"/>
              </a:defRPr>
            </a:lvl1pPr>
          </a:lstStyle>
          <a:p>
            <a:pPr lvl="0"/>
            <a:r>
              <a:rPr lang="en-US" dirty="0"/>
              <a:t>CLICK TO ENTER PRESENTATION 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5065CC-C1A3-4F8A-829B-8EF34E4FD1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102" y="75272"/>
            <a:ext cx="3174617" cy="202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8844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White Header and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353512"/>
            <a:ext cx="6618169" cy="5608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cap="all" baseline="0">
                <a:solidFill>
                  <a:srgbClr val="002060"/>
                </a:solidFill>
                <a:latin typeface="Agency FB" panose="020B0503020202020204" pitchFamily="34" charset="0"/>
              </a:defRPr>
            </a:lvl1pPr>
          </a:lstStyle>
          <a:p>
            <a:pPr lvl="0"/>
            <a:r>
              <a:rPr lang="en-US" dirty="0"/>
              <a:t>CLICK TO ENTER HEADER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7151569" y="2594573"/>
            <a:ext cx="5040431" cy="3246765"/>
          </a:xfrm>
          <a:prstGeom prst="rect">
            <a:avLst/>
          </a:prstGeom>
          <a:solidFill>
            <a:srgbClr val="FFFFFF"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srgbClr val="FFFFFF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7358796" y="2737125"/>
            <a:ext cx="4625974" cy="296166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tIns="91440" bIns="91440" anchor="t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4000" kern="1200" cap="all" baseline="0">
                <a:solidFill>
                  <a:srgbClr val="00A3E0"/>
                </a:solidFill>
                <a:latin typeface="Agency FB" panose="020B0503020202020204" pitchFamily="34" charset="0"/>
              </a:defRPr>
            </a:lvl1pPr>
          </a:lstStyle>
          <a:p>
            <a:pPr lvl="0"/>
            <a:r>
              <a:rPr lang="en-US" dirty="0"/>
              <a:t>ADD MESSAGE                HERE.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C51691-4CA2-40A0-ACEB-3F8773B3F0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64" y="6277970"/>
            <a:ext cx="905215" cy="57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404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353512"/>
            <a:ext cx="6618169" cy="5608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cap="all" baseline="0">
                <a:solidFill>
                  <a:srgbClr val="002F6C"/>
                </a:solidFill>
                <a:latin typeface="Agency FB" panose="020B0503020202020204" pitchFamily="34" charset="0"/>
              </a:defRPr>
            </a:lvl1pPr>
          </a:lstStyle>
          <a:p>
            <a:pPr lvl="0"/>
            <a:r>
              <a:rPr lang="en-US" dirty="0"/>
              <a:t>CLICK TO ENTER HEADER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7358796" y="2737125"/>
            <a:ext cx="4625974" cy="296166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4000" kern="1200" cap="all" baseline="0">
                <a:solidFill>
                  <a:srgbClr val="00A3E0"/>
                </a:solidFill>
                <a:latin typeface="Agency FB" panose="020B0503020202020204" pitchFamily="34" charset="0"/>
              </a:defRPr>
            </a:lvl1pPr>
          </a:lstStyle>
          <a:p>
            <a:pPr lvl="0"/>
            <a:r>
              <a:rPr lang="en-US" dirty="0"/>
              <a:t>ADD MESSAGE                HERE</a:t>
            </a:r>
          </a:p>
        </p:txBody>
      </p:sp>
      <p:sp>
        <p:nvSpPr>
          <p:cNvPr id="7" name="Content Placeholder 12">
            <a:extLst>
              <a:ext uri="{FF2B5EF4-FFF2-40B4-BE49-F238E27FC236}">
                <a16:creationId xmlns:a16="http://schemas.microsoft.com/office/drawing/2014/main" id="{4B80F46F-C544-4BAA-A955-5C774EFFAD1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3399" y="1311425"/>
            <a:ext cx="6096000" cy="438736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2000" b="1" baseline="0">
                <a:solidFill>
                  <a:schemeClr val="tx2"/>
                </a:solidFill>
                <a:latin typeface="+mn-lt"/>
              </a:defRPr>
            </a:lvl1pPr>
            <a:lvl2pPr marL="800100" indent="-342900">
              <a:buFont typeface="Arial" panose="020B0604020202020204" pitchFamily="34" charset="0"/>
              <a:buChar char="•"/>
              <a:defRPr sz="1800" b="1">
                <a:solidFill>
                  <a:schemeClr val="tx2"/>
                </a:solidFill>
              </a:defRPr>
            </a:lvl2pPr>
            <a:lvl3pPr marL="228600" indent="-228600">
              <a:defRPr sz="2000" b="0">
                <a:solidFill>
                  <a:schemeClr val="tx2"/>
                </a:solidFill>
              </a:defRPr>
            </a:lvl3pPr>
            <a:lvl4pPr marL="461963" indent="-228600">
              <a:defRPr sz="1800" b="0">
                <a:solidFill>
                  <a:schemeClr val="tx2"/>
                </a:solidFill>
              </a:defRPr>
            </a:lvl4pPr>
            <a:lvl5pPr marL="623888" indent="-228600">
              <a:tabLst/>
              <a:defRPr sz="1600" b="0">
                <a:solidFill>
                  <a:schemeClr val="tx2"/>
                </a:solidFill>
              </a:defRPr>
            </a:lvl5pPr>
            <a:lvl6pPr marL="795338" indent="-228600">
              <a:defRPr sz="1600" b="0">
                <a:solidFill>
                  <a:schemeClr val="tx2"/>
                </a:solidFill>
              </a:defRPr>
            </a:lvl6pPr>
            <a:lvl7pPr marL="1033463" indent="-228600">
              <a:defRPr sz="1400" b="0"/>
            </a:lvl7pPr>
            <a:lvl8pPr marL="285750" indent="-285750">
              <a:buFont typeface="Arial" panose="020B0604020202020204" pitchFamily="34" charset="0"/>
              <a:buChar char="•"/>
              <a:defRPr sz="2000"/>
            </a:lvl8pPr>
            <a:lvl9pPr marL="569913" indent="-285750">
              <a:buFont typeface="Arial" panose="020B0604020202020204" pitchFamily="34" charset="0"/>
              <a:buChar char="•"/>
              <a:defRPr/>
            </a:lvl9pPr>
          </a:lstStyle>
          <a:p>
            <a:pPr lvl="7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61821B-FB70-4846-8A7B-018DD665E4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64" y="6277970"/>
            <a:ext cx="905215" cy="57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7030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353512"/>
            <a:ext cx="6618169" cy="5608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cap="all" baseline="0">
                <a:solidFill>
                  <a:srgbClr val="002F6C"/>
                </a:solidFill>
                <a:latin typeface="Agency FB" panose="020B0503020202020204" pitchFamily="34" charset="0"/>
              </a:defRPr>
            </a:lvl1pPr>
          </a:lstStyle>
          <a:p>
            <a:pPr lvl="0"/>
            <a:r>
              <a:rPr lang="en-US" dirty="0"/>
              <a:t>CLICK TO ENTER HEADER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7358796" y="2737125"/>
            <a:ext cx="4625974" cy="296166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4000" kern="1200" cap="all" baseline="0">
                <a:solidFill>
                  <a:srgbClr val="00A3E0"/>
                </a:solidFill>
                <a:latin typeface="Agency FB" panose="020B0503020202020204" pitchFamily="34" charset="0"/>
              </a:defRPr>
            </a:lvl1pPr>
          </a:lstStyle>
          <a:p>
            <a:pPr lvl="0"/>
            <a:r>
              <a:rPr lang="en-US" dirty="0"/>
              <a:t>ADD MESSAGE                HERE</a:t>
            </a:r>
          </a:p>
        </p:txBody>
      </p:sp>
      <p:sp>
        <p:nvSpPr>
          <p:cNvPr id="7" name="Content Placeholder 12">
            <a:extLst>
              <a:ext uri="{FF2B5EF4-FFF2-40B4-BE49-F238E27FC236}">
                <a16:creationId xmlns:a16="http://schemas.microsoft.com/office/drawing/2014/main" id="{786430DE-1B1A-43EA-A761-61C6D80050F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3399" y="1311425"/>
            <a:ext cx="6096000" cy="438736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2000" b="1" baseline="0">
                <a:solidFill>
                  <a:schemeClr val="tx2"/>
                </a:solidFill>
                <a:latin typeface="+mn-lt"/>
              </a:defRPr>
            </a:lvl1pPr>
            <a:lvl2pPr marL="800100" indent="-342900">
              <a:buFont typeface="Arial" panose="020B0604020202020204" pitchFamily="34" charset="0"/>
              <a:buChar char="•"/>
              <a:defRPr sz="1800" b="1">
                <a:solidFill>
                  <a:schemeClr val="tx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sz="2000" b="1">
                <a:solidFill>
                  <a:schemeClr val="tx2"/>
                </a:solidFill>
              </a:defRPr>
            </a:lvl3pPr>
            <a:lvl4pPr marL="519113" indent="-285750">
              <a:buFont typeface="Arial" panose="020B0604020202020204" pitchFamily="34" charset="0"/>
              <a:buChar char="•"/>
              <a:defRPr sz="1800" b="1">
                <a:solidFill>
                  <a:schemeClr val="tx2"/>
                </a:solidFill>
              </a:defRPr>
            </a:lvl4pPr>
            <a:lvl5pPr marL="623888" indent="-228600">
              <a:tabLst/>
              <a:defRPr sz="1600" b="1">
                <a:solidFill>
                  <a:schemeClr val="tx2"/>
                </a:solidFill>
              </a:defRPr>
            </a:lvl5pPr>
            <a:lvl6pPr marL="795338" indent="-228600">
              <a:defRPr sz="1600" b="1">
                <a:solidFill>
                  <a:schemeClr val="tx2"/>
                </a:solidFill>
              </a:defRPr>
            </a:lvl6pPr>
            <a:lvl7pPr marL="1033463" indent="-228600">
              <a:defRPr sz="1400" b="0"/>
            </a:lvl7pPr>
          </a:lstStyle>
          <a:p>
            <a:pPr lvl="2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C80A34-1745-4418-9A30-C0E002242B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64" y="6277970"/>
            <a:ext cx="905215" cy="57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9065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353512"/>
            <a:ext cx="6618169" cy="5608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cap="all" baseline="0">
                <a:solidFill>
                  <a:srgbClr val="002F6C"/>
                </a:solidFill>
                <a:latin typeface="Agency FB" panose="020B0503020202020204" pitchFamily="34" charset="0"/>
              </a:defRPr>
            </a:lvl1pPr>
          </a:lstStyle>
          <a:p>
            <a:pPr lvl="0"/>
            <a:r>
              <a:rPr lang="en-US" dirty="0"/>
              <a:t>CLICK TO ENTER HEADER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1257AF-AFDC-444B-A450-13F42FDCD3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64" y="6277970"/>
            <a:ext cx="905215" cy="57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3950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781CB85D-6169-454A-AC73-8CD2BC3DE2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64" y="6277970"/>
            <a:ext cx="905215" cy="57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546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bg>
      <p:bgPr>
        <a:solidFill>
          <a:srgbClr val="002F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4"/>
          <p:cNvSpPr>
            <a:spLocks noGrp="1"/>
          </p:cNvSpPr>
          <p:nvPr>
            <p:ph type="body" sz="quarter" idx="10" hasCustomPrompt="1"/>
          </p:nvPr>
        </p:nvSpPr>
        <p:spPr>
          <a:xfrm>
            <a:off x="755111" y="2613367"/>
            <a:ext cx="10684021" cy="86337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 cap="all" baseline="0">
                <a:solidFill>
                  <a:schemeClr val="bg1"/>
                </a:solidFill>
                <a:latin typeface="Agency FB" panose="020B0503020202020204" pitchFamily="34" charset="0"/>
              </a:defRPr>
            </a:lvl1pPr>
          </a:lstStyle>
          <a:p>
            <a:pPr lvl="0"/>
            <a:r>
              <a:rPr lang="en-US" dirty="0"/>
              <a:t>CLICK TO ENTER TRANSITION TITLE</a:t>
            </a:r>
          </a:p>
        </p:txBody>
      </p:sp>
      <p:sp>
        <p:nvSpPr>
          <p:cNvPr id="12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755110" y="3536666"/>
            <a:ext cx="10684021" cy="6123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cap="all" baseline="0">
                <a:solidFill>
                  <a:schemeClr val="bg1"/>
                </a:solidFill>
                <a:latin typeface="Agency FB" panose="020B0503020202020204" pitchFamily="34" charset="0"/>
              </a:defRPr>
            </a:lvl1pPr>
          </a:lstStyle>
          <a:p>
            <a:pPr lvl="0"/>
            <a:r>
              <a:rPr lang="en-US" dirty="0"/>
              <a:t>TRANSITION SUBTITLE</a:t>
            </a:r>
          </a:p>
        </p:txBody>
      </p:sp>
    </p:spTree>
    <p:extLst>
      <p:ext uri="{BB962C8B-B14F-4D97-AF65-F5344CB8AC3E}">
        <p14:creationId xmlns:p14="http://schemas.microsoft.com/office/powerpoint/2010/main" val="1507559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576"/>
          <a:stretch/>
        </p:blipFill>
        <p:spPr>
          <a:xfrm>
            <a:off x="0" y="-19050"/>
            <a:ext cx="12218894" cy="6877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800" y="2163778"/>
            <a:ext cx="11328400" cy="1774959"/>
          </a:xfrm>
        </p:spPr>
        <p:txBody>
          <a:bodyPr anchor="t">
            <a:normAutofit/>
          </a:bodyPr>
          <a:lstStyle>
            <a:lvl1pPr algn="ctr">
              <a:defRPr sz="4800">
                <a:solidFill>
                  <a:srgbClr val="17234D"/>
                </a:solidFill>
                <a:latin typeface="Franklin Gothic Demi" panose="020B07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3035" y="4124808"/>
            <a:ext cx="10878671" cy="768299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17234D"/>
                </a:solidFill>
                <a:latin typeface="Franklin Gothic Demi" panose="020B0703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96400" y="6356350"/>
            <a:ext cx="2743200" cy="365125"/>
          </a:xfrm>
        </p:spPr>
        <p:txBody>
          <a:bodyPr/>
          <a:lstStyle/>
          <a:p>
            <a:fld id="{54784F0A-9BAA-4237-BD2C-1E6190E82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6510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Pr>
        <a:solidFill>
          <a:srgbClr val="002F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390" y="2397012"/>
            <a:ext cx="8125218" cy="196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6905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571" y="2251358"/>
            <a:ext cx="10978880" cy="1477328"/>
          </a:xfrm>
        </p:spPr>
        <p:txBody>
          <a:bodyPr wrap="square" anchor="ctr" anchorCtr="0">
            <a:sp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117873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48B7C9C-5FBD-430D-8A19-93B10EA7E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2249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-Mission Marks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53C368-2401-4670-87E4-F199CF47AF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49" r="49385" b="15268"/>
          <a:stretch/>
        </p:blipFill>
        <p:spPr>
          <a:xfrm flipH="1">
            <a:off x="0" y="0"/>
            <a:ext cx="4343410" cy="62368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74CF4F7-C5C8-49F7-81F5-7002359C8051}"/>
              </a:ext>
            </a:extLst>
          </p:cNvPr>
          <p:cNvSpPr/>
          <p:nvPr userDrawn="1"/>
        </p:nvSpPr>
        <p:spPr>
          <a:xfrm>
            <a:off x="0" y="0"/>
            <a:ext cx="12192000" cy="6247258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CF4E33-4F98-48CC-9F97-2D3280E86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3348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-Mission Marks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65BFB7-5576-44BC-8925-23418BF255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49" r="49385" b="15268"/>
          <a:stretch/>
        </p:blipFill>
        <p:spPr>
          <a:xfrm>
            <a:off x="7848590" y="0"/>
            <a:ext cx="4343410" cy="62368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5F17A12-3533-411B-8558-F329468D7841}"/>
              </a:ext>
            </a:extLst>
          </p:cNvPr>
          <p:cNvSpPr/>
          <p:nvPr userDrawn="1"/>
        </p:nvSpPr>
        <p:spPr>
          <a:xfrm>
            <a:off x="0" y="0"/>
            <a:ext cx="12192000" cy="6247258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CF4E33-4F98-48CC-9F97-2D3280E86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8536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-Mission Marks_B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D800814-7A1A-4E1C-8EF8-94AD28BE9D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07823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4E92998-8D69-4BB1-ACE6-30266FD8A9DC}"/>
              </a:ext>
            </a:extLst>
          </p:cNvPr>
          <p:cNvSpPr/>
          <p:nvPr userDrawn="1"/>
        </p:nvSpPr>
        <p:spPr>
          <a:xfrm>
            <a:off x="0" y="0"/>
            <a:ext cx="12192000" cy="6247258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CF4E33-4F98-48CC-9F97-2D3280E86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2627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6C7CE6F-72EE-40D7-BCF8-7B4AA235869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0352" y="1311424"/>
            <a:ext cx="6503988" cy="48355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44546A"/>
                </a:solidFill>
              </a:defRPr>
            </a:lvl1pPr>
            <a:lvl2pPr marL="685800" indent="-228600">
              <a:buFont typeface="Calibri" panose="020F0502020204030204" pitchFamily="34" charset="0"/>
              <a:buChar char="̶"/>
              <a:defRPr b="1">
                <a:solidFill>
                  <a:srgbClr val="44546A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2400">
                <a:solidFill>
                  <a:srgbClr val="44546A"/>
                </a:solidFill>
              </a:defRPr>
            </a:lvl3pPr>
            <a:lvl4pPr>
              <a:defRPr sz="2000">
                <a:solidFill>
                  <a:srgbClr val="44546A"/>
                </a:solidFill>
              </a:defRPr>
            </a:lvl4pPr>
            <a:lvl5pPr marL="2057400" indent="-228600">
              <a:buFont typeface="Calibri" panose="020F0502020204030204" pitchFamily="34" charset="0"/>
              <a:buChar char="̶"/>
              <a:defRPr sz="2000">
                <a:solidFill>
                  <a:srgbClr val="44546A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7358796" y="2737125"/>
            <a:ext cx="4625974" cy="296166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US" sz="4000" cap="none" baseline="0" dirty="0">
                <a:solidFill>
                  <a:srgbClr val="00A3E0"/>
                </a:solidFill>
                <a:latin typeface="Agency FB" panose="020B0503020202020204" pitchFamily="34" charset="0"/>
              </a:defRPr>
            </a:lvl1pPr>
          </a:lstStyle>
          <a:p>
            <a:pPr marL="0" lvl="0" indent="0">
              <a:spcBef>
                <a:spcPts val="0"/>
              </a:spcBef>
            </a:pPr>
            <a:r>
              <a:rPr lang="en-US" dirty="0"/>
              <a:t>Add Callout</a:t>
            </a:r>
          </a:p>
          <a:p>
            <a:pPr marL="0" lvl="0" indent="0">
              <a:spcBef>
                <a:spcPts val="0"/>
              </a:spcBef>
            </a:pPr>
            <a:r>
              <a:rPr lang="en-US" dirty="0"/>
              <a:t>Message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C9881A-BB8B-418B-AD98-5ABE781AB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607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Header-Mission Marks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69DF227-64ED-40DC-96A4-EE80A7A712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49" r="49385" b="15268"/>
          <a:stretch/>
        </p:blipFill>
        <p:spPr>
          <a:xfrm flipH="1">
            <a:off x="0" y="0"/>
            <a:ext cx="4343410" cy="623689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986B97E-3CA8-476B-9ABF-5F4E0764750A}"/>
              </a:ext>
            </a:extLst>
          </p:cNvPr>
          <p:cNvSpPr/>
          <p:nvPr userDrawn="1"/>
        </p:nvSpPr>
        <p:spPr>
          <a:xfrm flipH="1">
            <a:off x="0" y="0"/>
            <a:ext cx="12192000" cy="6247258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7358796" y="2737125"/>
            <a:ext cx="4625974" cy="296166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US" sz="4000" cap="none" baseline="0" dirty="0">
                <a:solidFill>
                  <a:srgbClr val="00A3E0"/>
                </a:solidFill>
                <a:latin typeface="Agency FB" panose="020B0503020202020204" pitchFamily="34" charset="0"/>
              </a:defRPr>
            </a:lvl1pPr>
          </a:lstStyle>
          <a:p>
            <a:pPr marL="0" lvl="0" indent="0">
              <a:spcBef>
                <a:spcPts val="0"/>
              </a:spcBef>
            </a:pPr>
            <a:r>
              <a:rPr lang="en-US" dirty="0"/>
              <a:t>Add Callout</a:t>
            </a:r>
          </a:p>
          <a:p>
            <a:pPr marL="0" lvl="0" indent="0">
              <a:spcBef>
                <a:spcPts val="0"/>
              </a:spcBef>
            </a:pPr>
            <a:r>
              <a:rPr lang="en-US" dirty="0"/>
              <a:t>Message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C9881A-BB8B-418B-AD98-5ABE781AB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B255A8F5-4232-4859-AE2E-EACEA28AD5F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0352" y="1311424"/>
            <a:ext cx="6503988" cy="48355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44546A"/>
                </a:solidFill>
              </a:defRPr>
            </a:lvl1pPr>
            <a:lvl2pPr marL="685800" indent="-228600">
              <a:buFont typeface="Calibri" panose="020F0502020204030204" pitchFamily="34" charset="0"/>
              <a:buChar char="̶"/>
              <a:defRPr b="1">
                <a:solidFill>
                  <a:srgbClr val="44546A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2400">
                <a:solidFill>
                  <a:srgbClr val="44546A"/>
                </a:solidFill>
              </a:defRPr>
            </a:lvl3pPr>
            <a:lvl4pPr>
              <a:defRPr sz="2000">
                <a:solidFill>
                  <a:srgbClr val="44546A"/>
                </a:solidFill>
              </a:defRPr>
            </a:lvl4pPr>
            <a:lvl5pPr marL="2057400" indent="-228600">
              <a:buFont typeface="Calibri" panose="020F0502020204030204" pitchFamily="34" charset="0"/>
              <a:buChar char="̶"/>
              <a:defRPr sz="2000">
                <a:solidFill>
                  <a:srgbClr val="44546A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820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Header-Mission Marks-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69DF227-64ED-40DC-96A4-EE80A7A712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49" r="49385" b="15268"/>
          <a:stretch/>
        </p:blipFill>
        <p:spPr>
          <a:xfrm>
            <a:off x="7848590" y="0"/>
            <a:ext cx="4343410" cy="623689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986B97E-3CA8-476B-9ABF-5F4E0764750A}"/>
              </a:ext>
            </a:extLst>
          </p:cNvPr>
          <p:cNvSpPr/>
          <p:nvPr userDrawn="1"/>
        </p:nvSpPr>
        <p:spPr>
          <a:xfrm flipH="1">
            <a:off x="0" y="-5180"/>
            <a:ext cx="12192000" cy="6247258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7358796" y="2737125"/>
            <a:ext cx="4625974" cy="296166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US" sz="4000" cap="none" baseline="0" dirty="0">
                <a:solidFill>
                  <a:srgbClr val="00A3E0"/>
                </a:solidFill>
                <a:latin typeface="Agency FB" panose="020B0503020202020204" pitchFamily="34" charset="0"/>
              </a:defRPr>
            </a:lvl1pPr>
          </a:lstStyle>
          <a:p>
            <a:pPr marL="0" lvl="0" indent="0">
              <a:spcBef>
                <a:spcPts val="0"/>
              </a:spcBef>
            </a:pPr>
            <a:r>
              <a:rPr lang="en-US" dirty="0"/>
              <a:t>Add Callout</a:t>
            </a:r>
          </a:p>
          <a:p>
            <a:pPr marL="0" lvl="0" indent="0">
              <a:spcBef>
                <a:spcPts val="0"/>
              </a:spcBef>
            </a:pPr>
            <a:r>
              <a:rPr lang="en-US" dirty="0"/>
              <a:t>Message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C9881A-BB8B-418B-AD98-5ABE781AB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B255A8F5-4232-4859-AE2E-EACEA28AD5F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0352" y="1311424"/>
            <a:ext cx="6503988" cy="48355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44546A"/>
                </a:solidFill>
              </a:defRPr>
            </a:lvl1pPr>
            <a:lvl2pPr marL="685800" indent="-228600">
              <a:buFont typeface="Calibri" panose="020F0502020204030204" pitchFamily="34" charset="0"/>
              <a:buChar char="̶"/>
              <a:defRPr b="1">
                <a:solidFill>
                  <a:srgbClr val="44546A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2400">
                <a:solidFill>
                  <a:srgbClr val="44546A"/>
                </a:solidFill>
              </a:defRPr>
            </a:lvl3pPr>
            <a:lvl4pPr>
              <a:defRPr sz="2000">
                <a:solidFill>
                  <a:srgbClr val="44546A"/>
                </a:solidFill>
              </a:defRPr>
            </a:lvl4pPr>
            <a:lvl5pPr marL="2057400" indent="-228600">
              <a:buFont typeface="Calibri" panose="020F0502020204030204" pitchFamily="34" charset="0"/>
              <a:buChar char="̶"/>
              <a:defRPr sz="2000">
                <a:solidFill>
                  <a:srgbClr val="44546A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350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Header-Mission Marks-B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5E3D1FA-7063-491D-94E6-80F9A4B783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07823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F1219BA-F9EA-4EFA-AE03-D5BE4E2913BC}"/>
              </a:ext>
            </a:extLst>
          </p:cNvPr>
          <p:cNvSpPr/>
          <p:nvPr userDrawn="1"/>
        </p:nvSpPr>
        <p:spPr>
          <a:xfrm>
            <a:off x="0" y="0"/>
            <a:ext cx="12192000" cy="6247258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7358796" y="2737125"/>
            <a:ext cx="4625974" cy="296166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US" sz="4000" cap="none" baseline="0" dirty="0">
                <a:solidFill>
                  <a:srgbClr val="00A3E0"/>
                </a:solidFill>
                <a:latin typeface="Agency FB" panose="020B0503020202020204" pitchFamily="34" charset="0"/>
              </a:defRPr>
            </a:lvl1pPr>
          </a:lstStyle>
          <a:p>
            <a:pPr marL="0" lvl="0" indent="0">
              <a:spcBef>
                <a:spcPts val="0"/>
              </a:spcBef>
            </a:pPr>
            <a:r>
              <a:rPr lang="en-US" dirty="0"/>
              <a:t>Add Callout</a:t>
            </a:r>
          </a:p>
          <a:p>
            <a:pPr marL="0" lvl="0" indent="0">
              <a:spcBef>
                <a:spcPts val="0"/>
              </a:spcBef>
            </a:pPr>
            <a:r>
              <a:rPr lang="en-US" dirty="0"/>
              <a:t>Message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C9881A-BB8B-418B-AD98-5ABE781AB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B255A8F5-4232-4859-AE2E-EACEA28AD5F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0352" y="1311424"/>
            <a:ext cx="6503988" cy="48355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44546A"/>
                </a:solidFill>
              </a:defRPr>
            </a:lvl1pPr>
            <a:lvl2pPr marL="685800" indent="-228600">
              <a:buFont typeface="Calibri" panose="020F0502020204030204" pitchFamily="34" charset="0"/>
              <a:buChar char="̶"/>
              <a:defRPr b="1">
                <a:solidFill>
                  <a:srgbClr val="44546A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2400">
                <a:solidFill>
                  <a:srgbClr val="44546A"/>
                </a:solidFill>
              </a:defRPr>
            </a:lvl3pPr>
            <a:lvl4pPr>
              <a:defRPr sz="2000">
                <a:solidFill>
                  <a:srgbClr val="44546A"/>
                </a:solidFill>
              </a:defRPr>
            </a:lvl4pPr>
            <a:lvl5pPr marL="2057400" indent="-228600">
              <a:buFont typeface="Calibri" panose="020F0502020204030204" pitchFamily="34" charset="0"/>
              <a:buChar char="̶"/>
              <a:defRPr sz="2000">
                <a:solidFill>
                  <a:srgbClr val="44546A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3634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0" y="365125"/>
            <a:ext cx="9436100" cy="10015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3499" y="6434931"/>
            <a:ext cx="3637643" cy="365125"/>
          </a:xfrm>
        </p:spPr>
        <p:txBody>
          <a:bodyPr/>
          <a:lstStyle/>
          <a:p>
            <a:r>
              <a:rPr lang="en-US"/>
              <a:t>New Teams Workshop - 2021                         Mini-Course in Electrical Engineering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Solar Car Challenge Foundation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72600" y="6425406"/>
            <a:ext cx="2743200" cy="365125"/>
          </a:xfrm>
        </p:spPr>
        <p:txBody>
          <a:bodyPr/>
          <a:lstStyle/>
          <a:p>
            <a:fld id="{54784F0A-9BAA-4237-BD2C-1E6190E82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6666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with Blu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24697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DEF7ED-B453-4468-9A25-08208E68C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788197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-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466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Mission Mar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BAEEB9-4F7A-4F75-A698-541C40CBD7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07823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C70F877-DC79-4646-A0C4-FB3E58440715}"/>
              </a:ext>
            </a:extLst>
          </p:cNvPr>
          <p:cNvSpPr/>
          <p:nvPr userDrawn="1"/>
        </p:nvSpPr>
        <p:spPr>
          <a:xfrm>
            <a:off x="0" y="0"/>
            <a:ext cx="12192000" cy="6247258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04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t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"/>
          <p:cNvSpPr>
            <a:spLocks/>
          </p:cNvSpPr>
          <p:nvPr userDrawn="1"/>
        </p:nvSpPr>
        <p:spPr bwMode="black">
          <a:xfrm>
            <a:off x="1293285" y="1962150"/>
            <a:ext cx="9605433" cy="2592388"/>
          </a:xfrm>
          <a:custGeom>
            <a:avLst/>
            <a:gdLst/>
            <a:ahLst/>
            <a:cxnLst>
              <a:cxn ang="0">
                <a:pos x="1158" y="163"/>
              </a:cxn>
              <a:cxn ang="0">
                <a:pos x="950" y="163"/>
              </a:cxn>
              <a:cxn ang="0">
                <a:pos x="1002" y="0"/>
              </a:cxn>
              <a:cxn ang="0">
                <a:pos x="825" y="163"/>
              </a:cxn>
              <a:cxn ang="0">
                <a:pos x="4" y="163"/>
              </a:cxn>
              <a:cxn ang="0">
                <a:pos x="0" y="164"/>
              </a:cxn>
              <a:cxn ang="0">
                <a:pos x="4" y="165"/>
              </a:cxn>
              <a:cxn ang="0">
                <a:pos x="130" y="167"/>
              </a:cxn>
              <a:cxn ang="0">
                <a:pos x="408" y="170"/>
              </a:cxn>
              <a:cxn ang="0">
                <a:pos x="810" y="176"/>
              </a:cxn>
              <a:cxn ang="0">
                <a:pos x="736" y="245"/>
              </a:cxn>
              <a:cxn ang="0">
                <a:pos x="710" y="272"/>
              </a:cxn>
              <a:cxn ang="0">
                <a:pos x="712" y="272"/>
              </a:cxn>
              <a:cxn ang="0">
                <a:pos x="744" y="245"/>
              </a:cxn>
              <a:cxn ang="0">
                <a:pos x="826" y="177"/>
              </a:cxn>
              <a:cxn ang="0">
                <a:pos x="929" y="177"/>
              </a:cxn>
              <a:cxn ang="0">
                <a:pos x="918" y="217"/>
              </a:cxn>
              <a:cxn ang="0">
                <a:pos x="909" y="255"/>
              </a:cxn>
              <a:cxn ang="0">
                <a:pos x="696" y="353"/>
              </a:cxn>
              <a:cxn ang="0">
                <a:pos x="577" y="408"/>
              </a:cxn>
              <a:cxn ang="0">
                <a:pos x="580" y="409"/>
              </a:cxn>
              <a:cxn ang="0">
                <a:pos x="691" y="361"/>
              </a:cxn>
              <a:cxn ang="0">
                <a:pos x="906" y="268"/>
              </a:cxn>
              <a:cxn ang="0">
                <a:pos x="879" y="374"/>
              </a:cxn>
              <a:cxn ang="0">
                <a:pos x="868" y="414"/>
              </a:cxn>
              <a:cxn ang="0">
                <a:pos x="868" y="416"/>
              </a:cxn>
              <a:cxn ang="0">
                <a:pos x="871" y="415"/>
              </a:cxn>
              <a:cxn ang="0">
                <a:pos x="885" y="373"/>
              </a:cxn>
              <a:cxn ang="0">
                <a:pos x="918" y="262"/>
              </a:cxn>
              <a:cxn ang="0">
                <a:pos x="1006" y="225"/>
              </a:cxn>
              <a:cxn ang="0">
                <a:pos x="1084" y="192"/>
              </a:cxn>
              <a:cxn ang="0">
                <a:pos x="1158" y="163"/>
              </a:cxn>
              <a:cxn ang="0">
                <a:pos x="843" y="163"/>
              </a:cxn>
              <a:cxn ang="0">
                <a:pos x="924" y="95"/>
              </a:cxn>
              <a:cxn ang="0">
                <a:pos x="956" y="68"/>
              </a:cxn>
              <a:cxn ang="0">
                <a:pos x="932" y="163"/>
              </a:cxn>
              <a:cxn ang="0">
                <a:pos x="843" y="163"/>
              </a:cxn>
              <a:cxn ang="0">
                <a:pos x="1158" y="163"/>
              </a:cxn>
              <a:cxn ang="0">
                <a:pos x="945" y="179"/>
              </a:cxn>
              <a:cxn ang="0">
                <a:pos x="1068" y="181"/>
              </a:cxn>
              <a:cxn ang="0">
                <a:pos x="1028" y="200"/>
              </a:cxn>
              <a:cxn ang="0">
                <a:pos x="924" y="248"/>
              </a:cxn>
              <a:cxn ang="0">
                <a:pos x="945" y="179"/>
              </a:cxn>
              <a:cxn ang="0">
                <a:pos x="1158" y="163"/>
              </a:cxn>
            </a:cxnLst>
            <a:rect l="0" t="0" r="r" b="b"/>
            <a:pathLst>
              <a:path w="1159" h="417">
                <a:moveTo>
                  <a:pt x="1158" y="163"/>
                </a:moveTo>
                <a:lnTo>
                  <a:pt x="950" y="163"/>
                </a:lnTo>
                <a:lnTo>
                  <a:pt x="1002" y="0"/>
                </a:lnTo>
                <a:lnTo>
                  <a:pt x="825" y="163"/>
                </a:lnTo>
                <a:lnTo>
                  <a:pt x="4" y="163"/>
                </a:lnTo>
                <a:lnTo>
                  <a:pt x="0" y="164"/>
                </a:lnTo>
                <a:lnTo>
                  <a:pt x="4" y="165"/>
                </a:lnTo>
                <a:lnTo>
                  <a:pt x="130" y="167"/>
                </a:lnTo>
                <a:lnTo>
                  <a:pt x="408" y="170"/>
                </a:lnTo>
                <a:lnTo>
                  <a:pt x="810" y="176"/>
                </a:lnTo>
                <a:lnTo>
                  <a:pt x="736" y="245"/>
                </a:lnTo>
                <a:lnTo>
                  <a:pt x="710" y="272"/>
                </a:lnTo>
                <a:lnTo>
                  <a:pt x="712" y="272"/>
                </a:lnTo>
                <a:lnTo>
                  <a:pt x="744" y="245"/>
                </a:lnTo>
                <a:lnTo>
                  <a:pt x="826" y="177"/>
                </a:lnTo>
                <a:lnTo>
                  <a:pt x="929" y="177"/>
                </a:lnTo>
                <a:lnTo>
                  <a:pt x="918" y="217"/>
                </a:lnTo>
                <a:lnTo>
                  <a:pt x="909" y="255"/>
                </a:lnTo>
                <a:lnTo>
                  <a:pt x="696" y="353"/>
                </a:lnTo>
                <a:lnTo>
                  <a:pt x="577" y="408"/>
                </a:lnTo>
                <a:lnTo>
                  <a:pt x="580" y="409"/>
                </a:lnTo>
                <a:lnTo>
                  <a:pt x="691" y="361"/>
                </a:lnTo>
                <a:lnTo>
                  <a:pt x="906" y="268"/>
                </a:lnTo>
                <a:lnTo>
                  <a:pt x="879" y="374"/>
                </a:lnTo>
                <a:lnTo>
                  <a:pt x="868" y="414"/>
                </a:lnTo>
                <a:lnTo>
                  <a:pt x="868" y="416"/>
                </a:lnTo>
                <a:lnTo>
                  <a:pt x="871" y="415"/>
                </a:lnTo>
                <a:lnTo>
                  <a:pt x="885" y="373"/>
                </a:lnTo>
                <a:lnTo>
                  <a:pt x="918" y="262"/>
                </a:lnTo>
                <a:lnTo>
                  <a:pt x="1006" y="225"/>
                </a:lnTo>
                <a:lnTo>
                  <a:pt x="1084" y="192"/>
                </a:lnTo>
                <a:lnTo>
                  <a:pt x="1158" y="163"/>
                </a:lnTo>
                <a:lnTo>
                  <a:pt x="843" y="163"/>
                </a:lnTo>
                <a:lnTo>
                  <a:pt x="924" y="95"/>
                </a:lnTo>
                <a:lnTo>
                  <a:pt x="956" y="68"/>
                </a:lnTo>
                <a:lnTo>
                  <a:pt x="932" y="163"/>
                </a:lnTo>
                <a:lnTo>
                  <a:pt x="843" y="163"/>
                </a:lnTo>
                <a:lnTo>
                  <a:pt x="1158" y="163"/>
                </a:lnTo>
                <a:lnTo>
                  <a:pt x="945" y="179"/>
                </a:lnTo>
                <a:lnTo>
                  <a:pt x="1068" y="181"/>
                </a:lnTo>
                <a:lnTo>
                  <a:pt x="1028" y="200"/>
                </a:lnTo>
                <a:lnTo>
                  <a:pt x="924" y="248"/>
                </a:lnTo>
                <a:lnTo>
                  <a:pt x="945" y="179"/>
                </a:lnTo>
                <a:lnTo>
                  <a:pt x="1158" y="163"/>
                </a:lnTo>
              </a:path>
            </a:pathLst>
          </a:custGeom>
          <a:solidFill>
            <a:schemeClr val="bg1"/>
          </a:solidFill>
          <a:ln w="1270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FAFD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05082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002F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24"/>
          <p:cNvSpPr>
            <a:spLocks noGrp="1"/>
          </p:cNvSpPr>
          <p:nvPr>
            <p:ph type="body" sz="quarter" idx="12" hasCustomPrompt="1"/>
          </p:nvPr>
        </p:nvSpPr>
        <p:spPr>
          <a:xfrm>
            <a:off x="753989" y="4158597"/>
            <a:ext cx="10684021" cy="612333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Presenter’s Full Name</a:t>
            </a:r>
            <a:br>
              <a:rPr lang="en-US" dirty="0"/>
            </a:br>
            <a:r>
              <a:rPr lang="en-US" dirty="0"/>
              <a:t>Job Title</a:t>
            </a:r>
          </a:p>
          <a:p>
            <a:pPr lvl="0"/>
            <a:endParaRPr lang="en-US" dirty="0"/>
          </a:p>
        </p:txBody>
      </p:sp>
      <p:sp>
        <p:nvSpPr>
          <p:cNvPr id="28" name="Text Placeholder 24"/>
          <p:cNvSpPr>
            <a:spLocks noGrp="1"/>
          </p:cNvSpPr>
          <p:nvPr>
            <p:ph type="body" sz="quarter" idx="13" hasCustomPrompt="1"/>
          </p:nvPr>
        </p:nvSpPr>
        <p:spPr>
          <a:xfrm>
            <a:off x="753989" y="3694076"/>
            <a:ext cx="10684021" cy="374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Location/Date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B74125-F2D3-4455-9B62-BF3D58EFF6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1388" y="2121732"/>
            <a:ext cx="10676622" cy="872779"/>
          </a:xfrm>
          <a:prstGeom prst="rect">
            <a:avLst/>
          </a:prstGeom>
        </p:spPr>
        <p:txBody>
          <a:bodyPr/>
          <a:lstStyle>
            <a:lvl1pPr algn="ctr"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755110" y="3084382"/>
            <a:ext cx="10684021" cy="40309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Presentation Subtitle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A3D446-DD26-8746-A5E0-4AA01199C4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159" y="5014795"/>
            <a:ext cx="4948480" cy="11958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EFF5EB1-7631-4BDF-9097-0766FFE3ED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236" y="93567"/>
            <a:ext cx="1766047" cy="2110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81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Blue Header and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7151569" y="2594573"/>
            <a:ext cx="5040431" cy="3246765"/>
          </a:xfrm>
          <a:prstGeom prst="rect">
            <a:avLst/>
          </a:prstGeom>
          <a:solidFill>
            <a:srgbClr val="FFFFFF"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srgbClr val="FFFFFF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961851" y="2737125"/>
            <a:ext cx="4625974" cy="296166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tIns="91440" bIns="91440"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5AC895-F598-4168-89AA-53841B232F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541809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3135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White Header and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-7088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954763" y="2737125"/>
            <a:ext cx="4625974" cy="296166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tIns="91440" bIns="91440"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2E77EBB-7429-4422-A1B7-F8ED33E4D8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541809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7334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with Blu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E62B202-6E78-45BB-BD18-5C06DB6D55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541809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4728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Whit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089255A-AA79-4200-86AF-EB9FCA5525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541809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843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ou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954762" y="2737125"/>
            <a:ext cx="4625974" cy="296166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</p:spTree>
    <p:extLst>
      <p:ext uri="{BB962C8B-B14F-4D97-AF65-F5344CB8AC3E}">
        <p14:creationId xmlns:p14="http://schemas.microsoft.com/office/powerpoint/2010/main" val="265975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New Teams Workshop - 2021                         Mini-Course in Electrical Engineering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Solar Car Challenge Foundation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5934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760E2-4A59-41CF-9D25-3932C87321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5109" y="2454765"/>
            <a:ext cx="10684021" cy="1081902"/>
          </a:xfrm>
          <a:prstGeom prst="rect">
            <a:avLst/>
          </a:prstGeom>
        </p:spPr>
        <p:txBody>
          <a:bodyPr/>
          <a:lstStyle>
            <a:lvl1pPr algn="ctr">
              <a:defRPr sz="4000" b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755110" y="3536666"/>
            <a:ext cx="10684021" cy="6123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cap="none" baseline="0">
                <a:solidFill>
                  <a:srgbClr val="002F6C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Transition Subtitle</a:t>
            </a:r>
          </a:p>
        </p:txBody>
      </p:sp>
    </p:spTree>
    <p:extLst>
      <p:ext uri="{BB962C8B-B14F-4D97-AF65-F5344CB8AC3E}">
        <p14:creationId xmlns:p14="http://schemas.microsoft.com/office/powerpoint/2010/main" val="327259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954763" y="2737125"/>
            <a:ext cx="4625974" cy="29616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2" hasCustomPrompt="1"/>
          </p:nvPr>
        </p:nvSpPr>
        <p:spPr>
          <a:xfrm>
            <a:off x="533399" y="1311425"/>
            <a:ext cx="6096000" cy="438736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aseline="0">
                <a:solidFill>
                  <a:srgbClr val="63666A"/>
                </a:solidFill>
                <a:latin typeface="+mn-lt"/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 marL="3657600" indent="0">
              <a:buNone/>
              <a:defRPr/>
            </a:lvl9pPr>
          </a:lstStyle>
          <a:p>
            <a:pPr lvl="0"/>
            <a:r>
              <a:rPr lang="en-US" dirty="0"/>
              <a:t>Click to enter text.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B0D25B2-7A63-44C4-80F2-4DDF42E9D1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541809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3109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7068170" y="2737125"/>
            <a:ext cx="4625974" cy="29616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11" name="Content Placeholder 12"/>
          <p:cNvSpPr>
            <a:spLocks noGrp="1"/>
          </p:cNvSpPr>
          <p:nvPr>
            <p:ph sz="quarter" idx="12" hasCustomPrompt="1"/>
          </p:nvPr>
        </p:nvSpPr>
        <p:spPr>
          <a:xfrm>
            <a:off x="533399" y="1311425"/>
            <a:ext cx="6096000" cy="438736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800" baseline="0">
                <a:solidFill>
                  <a:schemeClr val="tx1"/>
                </a:solidFill>
                <a:latin typeface="+mn-lt"/>
              </a:defRPr>
            </a:lvl1pPr>
            <a:lvl2pPr>
              <a:defRPr sz="1600">
                <a:solidFill>
                  <a:srgbClr val="63666A"/>
                </a:solidFill>
              </a:defRPr>
            </a:lvl2pPr>
            <a:lvl3pPr>
              <a:defRPr sz="1400">
                <a:solidFill>
                  <a:srgbClr val="63666A"/>
                </a:solidFill>
              </a:defRPr>
            </a:lvl3pPr>
            <a:lvl4pPr>
              <a:defRPr sz="1400">
                <a:solidFill>
                  <a:srgbClr val="63666A"/>
                </a:solidFill>
              </a:defRPr>
            </a:lvl4pPr>
            <a:lvl5pPr>
              <a:defRPr sz="1400">
                <a:solidFill>
                  <a:srgbClr val="63666A"/>
                </a:solidFill>
              </a:defRPr>
            </a:lvl5pPr>
            <a:lvl6pPr>
              <a:defRPr sz="1400">
                <a:solidFill>
                  <a:srgbClr val="63666A"/>
                </a:solidFill>
              </a:defRPr>
            </a:lvl6pPr>
            <a:lvl7pPr>
              <a:defRPr sz="1400"/>
            </a:lvl7pPr>
            <a:lvl8pPr>
              <a:defRPr sz="1400"/>
            </a:lvl8pPr>
            <a:lvl9pPr marL="3657600" indent="0">
              <a:buNone/>
              <a:defRPr/>
            </a:lvl9pPr>
          </a:lstStyle>
          <a:p>
            <a:pPr lvl="0"/>
            <a:r>
              <a:rPr lang="en-US" dirty="0"/>
              <a:t>Click to enter bulleted text.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32B6925-3C66-482F-B17A-3EC0405D58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541809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2196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CD9A89B-8F1F-4D4D-9FDD-BE87ECACAC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541809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0927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losing Slide">
    <p:bg>
      <p:bgPr>
        <a:solidFill>
          <a:srgbClr val="002F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390" y="2397012"/>
            <a:ext cx="8125218" cy="196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35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7C5030C-387D-4EC5-967D-F24EBFA2DE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078230" cy="6858000"/>
          </a:xfrm>
          <a:prstGeom prst="rect">
            <a:avLst/>
          </a:prstGeom>
        </p:spPr>
      </p:pic>
      <p:sp>
        <p:nvSpPr>
          <p:cNvPr id="27" name="Text Placeholder 24"/>
          <p:cNvSpPr>
            <a:spLocks noGrp="1"/>
          </p:cNvSpPr>
          <p:nvPr>
            <p:ph type="body" sz="quarter" idx="12" hasCustomPrompt="1"/>
          </p:nvPr>
        </p:nvSpPr>
        <p:spPr>
          <a:xfrm>
            <a:off x="753989" y="4793087"/>
            <a:ext cx="10684021" cy="612333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1" baseline="0">
                <a:solidFill>
                  <a:srgbClr val="002F6C"/>
                </a:solidFill>
                <a:latin typeface="Agency FB" panose="020B0503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PRESENTER’S FULL NAME</a:t>
            </a:r>
            <a:br>
              <a:rPr lang="en-US" dirty="0"/>
            </a:br>
            <a:r>
              <a:rPr lang="en-US" dirty="0"/>
              <a:t>JOB TITLE</a:t>
            </a:r>
          </a:p>
          <a:p>
            <a:pPr lvl="0"/>
            <a:endParaRPr lang="en-US" dirty="0"/>
          </a:p>
        </p:txBody>
      </p:sp>
      <p:sp>
        <p:nvSpPr>
          <p:cNvPr id="28" name="Text Placeholder 24"/>
          <p:cNvSpPr>
            <a:spLocks noGrp="1"/>
          </p:cNvSpPr>
          <p:nvPr>
            <p:ph type="body" sz="quarter" idx="13" hasCustomPrompt="1"/>
          </p:nvPr>
        </p:nvSpPr>
        <p:spPr>
          <a:xfrm>
            <a:off x="753989" y="4328566"/>
            <a:ext cx="10684021" cy="374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baseline="0">
                <a:solidFill>
                  <a:srgbClr val="002F6C"/>
                </a:solidFill>
                <a:latin typeface="Agency FB" panose="020B0503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LOCATION/DATE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B74125-F2D3-4455-9B62-BF3D58EFF6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1388" y="2756222"/>
            <a:ext cx="10676622" cy="872779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002F6C"/>
                </a:solidFill>
                <a:latin typeface="Agency FB" panose="020B0503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755110" y="3718872"/>
            <a:ext cx="10684021" cy="40309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cap="none" baseline="0">
                <a:solidFill>
                  <a:srgbClr val="002F6C"/>
                </a:solidFill>
                <a:latin typeface="Agency FB" panose="020B0503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 SUBTITLE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F7B19AF-D0B8-6F43-B011-E59F239B5FC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29159" y="5014796"/>
            <a:ext cx="4948480" cy="11855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A27B22-BE0B-4E43-A091-E046473D4F3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122" y="109328"/>
            <a:ext cx="4204367" cy="267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03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hoto with Blu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1047683-C15B-42AF-9AE0-3F1ABE5789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541809"/>
          </a:xfrm>
          <a:prstGeom prst="rect">
            <a:avLst/>
          </a:prstGeom>
        </p:spPr>
        <p:txBody>
          <a:bodyPr/>
          <a:lstStyle>
            <a:lvl1pPr>
              <a:defRPr sz="4000" b="1" i="0">
                <a:solidFill>
                  <a:schemeClr val="accent1"/>
                </a:solidFill>
                <a:latin typeface="Agency FB" panose="020B0503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239423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withou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954762" y="2737125"/>
            <a:ext cx="4625974" cy="296166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</p:spTree>
    <p:extLst>
      <p:ext uri="{BB962C8B-B14F-4D97-AF65-F5344CB8AC3E}">
        <p14:creationId xmlns:p14="http://schemas.microsoft.com/office/powerpoint/2010/main" val="323737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760E2-4A59-41CF-9D25-3932C87321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5109" y="2454765"/>
            <a:ext cx="10684021" cy="1081902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chemeClr val="accent1"/>
                </a:solidFill>
                <a:latin typeface="Agency FB" panose="020B0503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12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755110" y="3536666"/>
            <a:ext cx="10684021" cy="6123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cap="none" baseline="0">
                <a:solidFill>
                  <a:srgbClr val="002F6C"/>
                </a:solidFill>
                <a:latin typeface="Agency FB" panose="020B0503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TRANSITION SUBTITLE</a:t>
            </a:r>
          </a:p>
        </p:txBody>
      </p:sp>
    </p:spTree>
    <p:extLst>
      <p:ext uri="{BB962C8B-B14F-4D97-AF65-F5344CB8AC3E}">
        <p14:creationId xmlns:p14="http://schemas.microsoft.com/office/powerpoint/2010/main" val="275499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954763" y="2737125"/>
            <a:ext cx="4625974" cy="29616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2" hasCustomPrompt="1"/>
          </p:nvPr>
        </p:nvSpPr>
        <p:spPr>
          <a:xfrm>
            <a:off x="533399" y="1311425"/>
            <a:ext cx="6096000" cy="438736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 marL="3657600" indent="0">
              <a:buNone/>
              <a:defRPr/>
            </a:lvl9pPr>
          </a:lstStyle>
          <a:p>
            <a:pPr lvl="0"/>
            <a:r>
              <a:rPr lang="en-US" dirty="0"/>
              <a:t>Click to enter text.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F65F0D6-EB58-4D60-A548-3528688DBA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541809"/>
          </a:xfrm>
          <a:prstGeom prst="rect">
            <a:avLst/>
          </a:prstGeom>
        </p:spPr>
        <p:txBody>
          <a:bodyPr/>
          <a:lstStyle>
            <a:lvl1pPr>
              <a:defRPr sz="4000" b="1" i="0">
                <a:solidFill>
                  <a:schemeClr val="accent1"/>
                </a:solidFill>
                <a:latin typeface="Agency FB" panose="020B0503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418669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799" y="1615133"/>
            <a:ext cx="548611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8882" y="1615133"/>
            <a:ext cx="5518078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New Teams Workshop - 2021                         Mini-Course in Electrical Engineering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Solar Car Challenge Foundation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3636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ed Tex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7068170" y="2737125"/>
            <a:ext cx="4625974" cy="29616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11" name="Content Placeholder 12"/>
          <p:cNvSpPr>
            <a:spLocks noGrp="1"/>
          </p:cNvSpPr>
          <p:nvPr>
            <p:ph sz="quarter" idx="12" hasCustomPrompt="1"/>
          </p:nvPr>
        </p:nvSpPr>
        <p:spPr>
          <a:xfrm>
            <a:off x="533399" y="1311425"/>
            <a:ext cx="6096000" cy="438736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8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/>
            </a:lvl7pPr>
            <a:lvl8pPr>
              <a:defRPr sz="1400"/>
            </a:lvl8pPr>
            <a:lvl9pPr marL="3657600" indent="0">
              <a:buNone/>
              <a:defRPr/>
            </a:lvl9pPr>
          </a:lstStyle>
          <a:p>
            <a:pPr lvl="0"/>
            <a:r>
              <a:rPr lang="en-US" dirty="0"/>
              <a:t>Click to enter bulleted text.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841BDA6-4886-4F6B-A04E-85DEA1BF81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541809"/>
          </a:xfrm>
          <a:prstGeom prst="rect">
            <a:avLst/>
          </a:prstGeom>
        </p:spPr>
        <p:txBody>
          <a:bodyPr/>
          <a:lstStyle>
            <a:lvl1pPr>
              <a:defRPr sz="4000" b="1" i="0">
                <a:solidFill>
                  <a:schemeClr val="accent1"/>
                </a:solidFill>
                <a:latin typeface="Agency FB" panose="020B0503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284307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674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542F53D-9DF9-447E-8F69-EF1A1A79D0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541809"/>
          </a:xfrm>
          <a:prstGeom prst="rect">
            <a:avLst/>
          </a:prstGeom>
        </p:spPr>
        <p:txBody>
          <a:bodyPr/>
          <a:lstStyle>
            <a:lvl1pPr>
              <a:defRPr sz="4000" b="1" i="0">
                <a:solidFill>
                  <a:schemeClr val="accent1"/>
                </a:solidFill>
                <a:latin typeface="Agency FB" panose="020B0503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124436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losing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45E7ED-9B35-624C-8E3C-4595BF037D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89118" y="2382826"/>
            <a:ext cx="8129417" cy="194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82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353512"/>
            <a:ext cx="6618169" cy="5608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cap="all" baseline="0">
                <a:solidFill>
                  <a:srgbClr val="002F6C"/>
                </a:solidFill>
                <a:latin typeface="Agency FB" panose="020B0503020202020204" pitchFamily="34" charset="0"/>
              </a:defRPr>
            </a:lvl1pPr>
          </a:lstStyle>
          <a:p>
            <a:pPr lvl="0"/>
            <a:r>
              <a:rPr lang="en-US" dirty="0"/>
              <a:t>CLICK TO ENTER HEADER</a:t>
            </a:r>
          </a:p>
        </p:txBody>
      </p:sp>
    </p:spTree>
    <p:extLst>
      <p:ext uri="{BB962C8B-B14F-4D97-AF65-F5344CB8AC3E}">
        <p14:creationId xmlns:p14="http://schemas.microsoft.com/office/powerpoint/2010/main" val="214706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New Teams Workshop - 2021                         Mini-Course in Electrical Engineering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Solar Car Challenge Foundation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496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New Teams Workshop - 2021                         Mini-Course in Electrical Engineering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Solar Car Challenge Foundation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641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New Teams Workshop - 2021                         Mini-Course in Electrical Engineering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Solar Car Challenge Foundation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477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New Teams Workshop - 2021                         Mini-Course in Electrical Engineering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Solar Car Challenge Foundation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48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26" Type="http://schemas.openxmlformats.org/officeDocument/2006/relationships/slideLayout" Target="../slideLayouts/slideLayout46.xml"/><Relationship Id="rId3" Type="http://schemas.openxmlformats.org/officeDocument/2006/relationships/slideLayout" Target="../slideLayouts/slideLayout23.xml"/><Relationship Id="rId21" Type="http://schemas.openxmlformats.org/officeDocument/2006/relationships/slideLayout" Target="../slideLayouts/slideLayout41.xml"/><Relationship Id="rId34" Type="http://schemas.openxmlformats.org/officeDocument/2006/relationships/slideLayout" Target="../slideLayouts/slideLayout54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45.xml"/><Relationship Id="rId33" Type="http://schemas.openxmlformats.org/officeDocument/2006/relationships/slideLayout" Target="../slideLayouts/slideLayout53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29" Type="http://schemas.openxmlformats.org/officeDocument/2006/relationships/slideLayout" Target="../slideLayouts/slideLayout49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24" Type="http://schemas.openxmlformats.org/officeDocument/2006/relationships/slideLayout" Target="../slideLayouts/slideLayout44.xml"/><Relationship Id="rId32" Type="http://schemas.openxmlformats.org/officeDocument/2006/relationships/slideLayout" Target="../slideLayouts/slideLayout52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43.xml"/><Relationship Id="rId28" Type="http://schemas.openxmlformats.org/officeDocument/2006/relationships/slideLayout" Target="../slideLayouts/slideLayout48.xml"/><Relationship Id="rId36" Type="http://schemas.openxmlformats.org/officeDocument/2006/relationships/image" Target="../media/image7.png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31" Type="http://schemas.openxmlformats.org/officeDocument/2006/relationships/slideLayout" Target="../slideLayouts/slideLayout51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42.xml"/><Relationship Id="rId27" Type="http://schemas.openxmlformats.org/officeDocument/2006/relationships/slideLayout" Target="../slideLayouts/slideLayout47.xml"/><Relationship Id="rId30" Type="http://schemas.openxmlformats.org/officeDocument/2006/relationships/slideLayout" Target="../slideLayouts/slideLayout50.xml"/><Relationship Id="rId35" Type="http://schemas.openxmlformats.org/officeDocument/2006/relationships/theme" Target="../theme/theme3.xml"/><Relationship Id="rId8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6356350"/>
            <a:ext cx="12192000" cy="501650"/>
          </a:xfrm>
          <a:prstGeom prst="rect">
            <a:avLst/>
          </a:prstGeom>
          <a:solidFill>
            <a:srgbClr val="1723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0" y="365125"/>
            <a:ext cx="9410700" cy="100156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1676400"/>
            <a:ext cx="11417300" cy="4500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34931"/>
            <a:ext cx="309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Franklin Gothic Demi" panose="020B0703020102020204" pitchFamily="34" charset="0"/>
              </a:defRPr>
            </a:lvl1pPr>
          </a:lstStyle>
          <a:p>
            <a:r>
              <a:rPr lang="en-US"/>
              <a:t>New Teams Workshop - 2021                         Mini-Course in Electrical Engineering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2540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  <a:latin typeface="Franklin Gothic Demi" panose="020B0703020102020204" pitchFamily="34" charset="0"/>
              </a:defRPr>
            </a:lvl1pPr>
          </a:lstStyle>
          <a:p>
            <a:r>
              <a:rPr lang="en-US"/>
              <a:t>© Solar Car Challenge Foundation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36100" y="642540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Franklin Gothic Demi" panose="020B0703020102020204" pitchFamily="34" charset="0"/>
              </a:defRPr>
            </a:lvl1pPr>
          </a:lstStyle>
          <a:p>
            <a:fld id="{54784F0A-9BAA-4237-BD2C-1E6190E824B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2200" y="185738"/>
            <a:ext cx="2031746" cy="118095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 flipH="1">
            <a:off x="0" y="1459706"/>
            <a:ext cx="12192000" cy="0"/>
          </a:xfrm>
          <a:prstGeom prst="line">
            <a:avLst/>
          </a:prstGeom>
          <a:ln w="12700">
            <a:solidFill>
              <a:srgbClr val="1723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5461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17234D"/>
          </a:solidFill>
          <a:latin typeface="Franklin Gothic Demi" panose="020B0703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17234D"/>
          </a:solidFill>
          <a:latin typeface="Franklin Gothic Demi" panose="020B07030201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17234D"/>
          </a:solidFill>
          <a:latin typeface="Franklin Gothic Demi" panose="020B07030201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7234D"/>
          </a:solidFill>
          <a:latin typeface="Franklin Gothic Demi" panose="020B07030201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7234D"/>
          </a:solidFill>
          <a:latin typeface="Franklin Gothic Demi" panose="020B07030201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7234D"/>
          </a:solidFill>
          <a:latin typeface="Franklin Gothic Demi" panose="020B07030201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970C7D0-EECB-4586-BDB4-14955A034FF8}"/>
              </a:ext>
            </a:extLst>
          </p:cNvPr>
          <p:cNvSpPr/>
          <p:nvPr userDrawn="1"/>
        </p:nvSpPr>
        <p:spPr>
          <a:xfrm>
            <a:off x="0" y="6237028"/>
            <a:ext cx="12192000" cy="641100"/>
          </a:xfrm>
          <a:prstGeom prst="rect">
            <a:avLst/>
          </a:prstGeom>
          <a:solidFill>
            <a:srgbClr val="002F6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69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970C7D0-EECB-4586-BDB4-14955A034FF8}"/>
              </a:ext>
            </a:extLst>
          </p:cNvPr>
          <p:cNvSpPr/>
          <p:nvPr userDrawn="1"/>
        </p:nvSpPr>
        <p:spPr>
          <a:xfrm>
            <a:off x="0" y="6237028"/>
            <a:ext cx="12192000" cy="641100"/>
          </a:xfrm>
          <a:prstGeom prst="rect">
            <a:avLst/>
          </a:prstGeom>
          <a:solidFill>
            <a:srgbClr val="002F6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FFFF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0107F9-5368-45CF-B9F6-1BE8FA036B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0" r="26334"/>
          <a:stretch/>
        </p:blipFill>
        <p:spPr>
          <a:xfrm>
            <a:off x="335755" y="6252035"/>
            <a:ext cx="547689" cy="605965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2F3DB3-9232-4775-BC27-B624E1CF5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356616"/>
            <a:ext cx="11365992" cy="557784"/>
          </a:xfrm>
          <a:prstGeom prst="rect">
            <a:avLst/>
          </a:prstGeom>
        </p:spPr>
        <p:txBody>
          <a:bodyPr vert="horz" wrap="none" lIns="91440" tIns="9144" rIns="91440" bIns="9144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59704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91" r:id="rId20"/>
    <p:sldLayoutId id="2147483692" r:id="rId21"/>
    <p:sldLayoutId id="2147483693" r:id="rId22"/>
    <p:sldLayoutId id="2147483694" r:id="rId23"/>
    <p:sldLayoutId id="2147483695" r:id="rId24"/>
    <p:sldLayoutId id="2147483696" r:id="rId25"/>
    <p:sldLayoutId id="2147483697" r:id="rId26"/>
    <p:sldLayoutId id="2147483698" r:id="rId27"/>
    <p:sldLayoutId id="2147483699" r:id="rId28"/>
    <p:sldLayoutId id="2147483700" r:id="rId29"/>
    <p:sldLayoutId id="2147483701" r:id="rId30"/>
    <p:sldLayoutId id="2147483702" r:id="rId31"/>
    <p:sldLayoutId id="2147483703" r:id="rId32"/>
    <p:sldLayoutId id="2147483704" r:id="rId33"/>
    <p:sldLayoutId id="2147483705" r:id="rId3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 cap="all" baseline="0">
          <a:solidFill>
            <a:srgbClr val="002F6C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jpg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s://springercontrols.com/news/contactors-vs-relays/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store.qkits.com/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www.facebook.com/SunCatSolar/photos/a.596204980478352/596205007145016/?__tn__=%3c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Mini-Course in Electrical Engineering</a:t>
            </a:r>
            <a:br>
              <a:rPr lang="en-US" dirty="0"/>
            </a:br>
            <a:r>
              <a:rPr lang="en-US" sz="4000" i="1" dirty="0"/>
              <a:t>Solar Car Electrical Systems, </a:t>
            </a:r>
            <a:br>
              <a:rPr lang="en-US" sz="4000" i="1" dirty="0"/>
            </a:br>
            <a:r>
              <a:rPr lang="en-US" sz="4000" i="1" dirty="0"/>
              <a:t>Battery Technology, and Safety Issues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Brian Coleman, Advisor – Somerset HS, Somerset, KY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8646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MPPT Considerations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1676400"/>
            <a:ext cx="6692900" cy="4500563"/>
          </a:xfrm>
        </p:spPr>
        <p:txBody>
          <a:bodyPr/>
          <a:lstStyle/>
          <a:p>
            <a:r>
              <a:rPr lang="en-US" dirty="0"/>
              <a:t>Buck vs. Boost</a:t>
            </a:r>
          </a:p>
          <a:p>
            <a:pPr lvl="1"/>
            <a:r>
              <a:rPr lang="en-US" dirty="0"/>
              <a:t>Buck = </a:t>
            </a:r>
            <a:r>
              <a:rPr lang="en-US" dirty="0" err="1"/>
              <a:t>V</a:t>
            </a:r>
            <a:r>
              <a:rPr lang="en-US" baseline="-25000" dirty="0" err="1"/>
              <a:t>out</a:t>
            </a:r>
            <a:r>
              <a:rPr lang="en-US" baseline="-25000" dirty="0"/>
              <a:t> </a:t>
            </a:r>
            <a:r>
              <a:rPr lang="en-US" dirty="0"/>
              <a:t>&lt; V</a:t>
            </a:r>
            <a:r>
              <a:rPr lang="en-US" baseline="-25000" dirty="0"/>
              <a:t>in</a:t>
            </a:r>
          </a:p>
          <a:p>
            <a:pPr lvl="1"/>
            <a:r>
              <a:rPr lang="en-US" dirty="0"/>
              <a:t>Boost = </a:t>
            </a:r>
            <a:r>
              <a:rPr lang="en-US" dirty="0" err="1"/>
              <a:t>V</a:t>
            </a:r>
            <a:r>
              <a:rPr lang="en-US" baseline="-25000" dirty="0" err="1"/>
              <a:t>out</a:t>
            </a:r>
            <a:r>
              <a:rPr lang="en-US" baseline="-25000" dirty="0"/>
              <a:t> </a:t>
            </a:r>
            <a:r>
              <a:rPr lang="en-US" dirty="0"/>
              <a:t>&gt; V</a:t>
            </a:r>
            <a:r>
              <a:rPr lang="en-US" baseline="-25000" dirty="0"/>
              <a:t>in</a:t>
            </a:r>
          </a:p>
          <a:p>
            <a:r>
              <a:rPr lang="en-US" dirty="0"/>
              <a:t>Battery/System Voltage (</a:t>
            </a:r>
            <a:r>
              <a:rPr lang="en-US" dirty="0" err="1"/>
              <a:t>V</a:t>
            </a:r>
            <a:r>
              <a:rPr lang="en-US" baseline="-25000" dirty="0" err="1"/>
              <a:t>out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Greatest options for &lt;= 48 V</a:t>
            </a:r>
          </a:p>
          <a:p>
            <a:pPr lvl="1"/>
            <a:r>
              <a:rPr lang="en-US" dirty="0"/>
              <a:t>One option &gt; 72 V (AERL)</a:t>
            </a:r>
          </a:p>
          <a:p>
            <a:r>
              <a:rPr lang="en-US" dirty="0"/>
              <a:t>Current (I</a:t>
            </a:r>
            <a:r>
              <a:rPr lang="en-US" baseline="-25000" dirty="0"/>
              <a:t>SC</a:t>
            </a:r>
            <a:r>
              <a:rPr lang="en-US" dirty="0"/>
              <a:t>) or Power Rating</a:t>
            </a:r>
          </a:p>
          <a:p>
            <a:r>
              <a:rPr lang="en-US" dirty="0"/>
              <a:t>Efficiency: typically  &gt; 95%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New Teams Workshop - 2024                        Mini-Course in Electrical Engineering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Solar Car Challenge Foundation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10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24359" b="5840"/>
          <a:stretch/>
        </p:blipFill>
        <p:spPr>
          <a:xfrm>
            <a:off x="8406582" y="1610666"/>
            <a:ext cx="3563320" cy="456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4500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MPPT Choices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1676400"/>
            <a:ext cx="6172200" cy="4500563"/>
          </a:xfrm>
        </p:spPr>
        <p:txBody>
          <a:bodyPr/>
          <a:lstStyle/>
          <a:p>
            <a:r>
              <a:rPr lang="en-US" dirty="0"/>
              <a:t>AERL (Australian Energy Research Laboratories) </a:t>
            </a:r>
            <a:r>
              <a:rPr lang="en-US" dirty="0" err="1"/>
              <a:t>RaceMax</a:t>
            </a:r>
            <a:r>
              <a:rPr lang="en-US" dirty="0"/>
              <a:t> 600B</a:t>
            </a:r>
          </a:p>
          <a:p>
            <a:pPr lvl="1"/>
            <a:r>
              <a:rPr lang="en-US" dirty="0"/>
              <a:t>Needed for </a:t>
            </a:r>
            <a:r>
              <a:rPr lang="en-US" dirty="0" err="1"/>
              <a:t>V</a:t>
            </a:r>
            <a:r>
              <a:rPr lang="en-US" baseline="-25000" dirty="0" err="1"/>
              <a:t>out</a:t>
            </a:r>
            <a:r>
              <a:rPr lang="en-US" dirty="0"/>
              <a:t> &gt; 72V</a:t>
            </a:r>
          </a:p>
          <a:p>
            <a:r>
              <a:rPr lang="en-US" dirty="0"/>
              <a:t>Nomura MPPT</a:t>
            </a:r>
          </a:p>
          <a:p>
            <a:pPr lvl="1"/>
            <a:r>
              <a:rPr lang="en-US" dirty="0"/>
              <a:t>Small/light, </a:t>
            </a:r>
            <a:r>
              <a:rPr lang="en-US" dirty="0" err="1"/>
              <a:t>V</a:t>
            </a:r>
            <a:r>
              <a:rPr lang="en-US" baseline="-25000" dirty="0" err="1"/>
              <a:t>out</a:t>
            </a:r>
            <a:r>
              <a:rPr lang="en-US" dirty="0"/>
              <a:t> = 34.5V</a:t>
            </a:r>
          </a:p>
          <a:p>
            <a:r>
              <a:rPr lang="en-US" dirty="0" err="1"/>
              <a:t>MidNight</a:t>
            </a:r>
            <a:r>
              <a:rPr lang="en-US" dirty="0"/>
              <a:t> Solar / Outback Power (and other grid type MPPTs)</a:t>
            </a:r>
          </a:p>
          <a:p>
            <a:r>
              <a:rPr lang="en-US" dirty="0" err="1"/>
              <a:t>Genasun</a:t>
            </a:r>
            <a:endParaRPr lang="en-US" dirty="0"/>
          </a:p>
          <a:p>
            <a:r>
              <a:rPr lang="en-US" dirty="0"/>
              <a:t>DC-DC Converters </a:t>
            </a:r>
            <a:r>
              <a:rPr lang="en-US" dirty="0">
                <a:sym typeface="Wingdings" panose="05000000000000000000" pitchFamily="2" charset="2"/>
              </a:rPr>
              <a:t> Don’t do this!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Solar Car Challenge Foundation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11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New Teams Workshop - 2024                      Mini-Course in Electrical Engineering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67063" y="1746828"/>
            <a:ext cx="1218771" cy="25767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7" t="12792" r="-1"/>
          <a:stretch/>
        </p:blipFill>
        <p:spPr>
          <a:xfrm>
            <a:off x="8785834" y="1570029"/>
            <a:ext cx="1222409" cy="27535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041" y="1676400"/>
            <a:ext cx="1991759" cy="2576797"/>
          </a:xfrm>
          <a:prstGeom prst="rect">
            <a:avLst/>
          </a:prstGeom>
        </p:spPr>
      </p:pic>
      <p:pic>
        <p:nvPicPr>
          <p:cNvPr id="3074" name="Picture 2" descr="https://sunforgellc.com/wp-content/themes/sunforge/img/GVB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2" r="8040" b="14852"/>
          <a:stretch/>
        </p:blipFill>
        <p:spPr bwMode="auto">
          <a:xfrm>
            <a:off x="9372600" y="4525749"/>
            <a:ext cx="2743200" cy="140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D9C74F4-1561-4D6C-B53D-824602D079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534" y="4453401"/>
            <a:ext cx="2365504" cy="147560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385887" y="5943907"/>
            <a:ext cx="88061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solidFill>
                  <a:srgbClr val="17234D"/>
                </a:solidFill>
              </a:rPr>
              <a:t>https://www.facebook.com/NomuraCo/photos/a.2709579579286363/2709579905952997/</a:t>
            </a:r>
          </a:p>
        </p:txBody>
      </p:sp>
    </p:spTree>
    <p:extLst>
      <p:ext uri="{BB962C8B-B14F-4D97-AF65-F5344CB8AC3E}">
        <p14:creationId xmlns:p14="http://schemas.microsoft.com/office/powerpoint/2010/main" val="28767324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Electrical System Overview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659395" y="1676400"/>
            <a:ext cx="6189705" cy="4500563"/>
          </a:xfrm>
        </p:spPr>
        <p:txBody>
          <a:bodyPr/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Solar Array</a:t>
            </a:r>
          </a:p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Maximum Point Power Trackers</a:t>
            </a:r>
          </a:p>
          <a:p>
            <a:r>
              <a:rPr lang="en-US" b="1" dirty="0"/>
              <a:t>Batteries</a:t>
            </a:r>
          </a:p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Motors / Motor Controllers</a:t>
            </a:r>
          </a:p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Other Electrical Components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12</a:t>
            </a:fld>
            <a:endParaRPr lang="en-US"/>
          </a:p>
        </p:txBody>
      </p:sp>
      <p:pic>
        <p:nvPicPr>
          <p:cNvPr id="1026" name="Picture 2" descr="https://www.solarcarchallenge.org/info/eintro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676400"/>
            <a:ext cx="4992816" cy="438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Solar panels on two car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4686" y="4426110"/>
            <a:ext cx="5564414" cy="1638712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Solar Car Challenge Foundation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New Teams Workshop - 2024                         Mini-Course in Electrical Engineering</a:t>
            </a:r>
          </a:p>
        </p:txBody>
      </p:sp>
    </p:spTree>
    <p:extLst>
      <p:ext uri="{BB962C8B-B14F-4D97-AF65-F5344CB8AC3E}">
        <p14:creationId xmlns:p14="http://schemas.microsoft.com/office/powerpoint/2010/main" val="31081243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Batteries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Choose carefully!</a:t>
            </a:r>
          </a:p>
          <a:p>
            <a:pPr lvl="1"/>
            <a:r>
              <a:rPr lang="en-US" dirty="0"/>
              <a:t>Batteries are one of the areas where you get what you pay for.</a:t>
            </a:r>
          </a:p>
          <a:p>
            <a:endParaRPr lang="en-US" dirty="0"/>
          </a:p>
          <a:p>
            <a:r>
              <a:rPr lang="en-US" dirty="0"/>
              <a:t>Decisions to make:</a:t>
            </a:r>
          </a:p>
          <a:p>
            <a:pPr lvl="1"/>
            <a:r>
              <a:rPr lang="en-US" dirty="0"/>
              <a:t>What voltage does your car run at? (Higher voltage means lower current.)</a:t>
            </a:r>
          </a:p>
          <a:p>
            <a:pPr lvl="1"/>
            <a:r>
              <a:rPr lang="en-US" dirty="0"/>
              <a:t>How much weight can you carry?</a:t>
            </a:r>
          </a:p>
          <a:p>
            <a:pPr lvl="1"/>
            <a:r>
              <a:rPr lang="en-US" dirty="0"/>
              <a:t>How much energy can you get at that weight?</a:t>
            </a:r>
          </a:p>
          <a:p>
            <a:pPr lvl="1"/>
            <a:r>
              <a:rPr lang="en-US" dirty="0"/>
              <a:t>Can your solar panels recharge the battery pack?</a:t>
            </a:r>
          </a:p>
          <a:p>
            <a:pPr lvl="1"/>
            <a:r>
              <a:rPr lang="en-US" dirty="0"/>
              <a:t>Is it a road race or a track race?</a:t>
            </a:r>
          </a:p>
          <a:p>
            <a:pPr lvl="2"/>
            <a:endParaRPr lang="en-US" dirty="0"/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Solar Car Challenge Foundation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13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New Teams Workshop - 2024                         Mini-Course in Electrical Engineering</a:t>
            </a:r>
          </a:p>
        </p:txBody>
      </p:sp>
    </p:spTree>
    <p:extLst>
      <p:ext uri="{BB962C8B-B14F-4D97-AF65-F5344CB8AC3E}">
        <p14:creationId xmlns:p14="http://schemas.microsoft.com/office/powerpoint/2010/main" val="14029049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Batteries: Limits &amp; Chemistries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76400"/>
            <a:ext cx="10767204" cy="4500563"/>
          </a:xfrm>
        </p:spPr>
        <p:txBody>
          <a:bodyPr>
            <a:normAutofit/>
          </a:bodyPr>
          <a:lstStyle/>
          <a:p>
            <a:r>
              <a:rPr lang="en-US" dirty="0"/>
              <a:t>Classic Division - 5.25 kWh – Lead Acid or LiFePO4</a:t>
            </a:r>
          </a:p>
          <a:p>
            <a:r>
              <a:rPr lang="en-US" dirty="0"/>
              <a:t>Advanced Classic Division - 5.25 kWh – Lead Acid or LiFePO4</a:t>
            </a:r>
          </a:p>
          <a:p>
            <a:r>
              <a:rPr lang="en-US" dirty="0"/>
              <a:t>Electric-Solar Division - 5.25 kWh (x2) – Lead Acid or LiFePO4</a:t>
            </a:r>
          </a:p>
          <a:p>
            <a:r>
              <a:rPr lang="en-US" dirty="0"/>
              <a:t>Advanced Division - 5.25 kWh – Any Chemistry</a:t>
            </a:r>
          </a:p>
          <a:p>
            <a:r>
              <a:rPr lang="en-US" dirty="0"/>
              <a:t>Cruiser Division – 10.5 kWh – Any Chemistry</a:t>
            </a:r>
          </a:p>
          <a:p>
            <a:endParaRPr lang="en-US" dirty="0"/>
          </a:p>
        </p:txBody>
      </p:sp>
      <p:pic>
        <p:nvPicPr>
          <p:cNvPr id="4" name="Picture 3" descr="Battery PVX 840 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5546" y="1481920"/>
            <a:ext cx="1160253" cy="1160253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Solar Car Challenge Foundation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14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New Teams Workshop - 2024                        Mini-Course in Electrical Engineering</a:t>
            </a:r>
          </a:p>
        </p:txBody>
      </p:sp>
      <p:pic>
        <p:nvPicPr>
          <p:cNvPr id="10" name="Picture 9" descr="Odyssey batter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4200" y="2642173"/>
            <a:ext cx="1447800" cy="1126389"/>
          </a:xfrm>
          <a:prstGeom prst="rect">
            <a:avLst/>
          </a:prstGeom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54B78075-6AB3-086E-09DD-9631BBA15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774" y="4503533"/>
            <a:ext cx="2106441" cy="142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AF6D32CA-8174-529B-B1A1-EC260CED1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798" y="4510220"/>
            <a:ext cx="1895204" cy="142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33994228-9495-FE72-B959-C0334E04E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823" y="4503532"/>
            <a:ext cx="1895203" cy="142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41315629-34F3-6A8A-9F63-F9F631A83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08" y="4510220"/>
            <a:ext cx="2351776" cy="142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26638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Batteries: 5.25 kWh Limit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1676400"/>
            <a:ext cx="7302500" cy="4500563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The 5.25 / 10.5 kilowatt-hour (kWh) rule</a:t>
            </a:r>
          </a:p>
          <a:p>
            <a:pPr lvl="1"/>
            <a:r>
              <a:rPr lang="en-US" sz="2000" dirty="0"/>
              <a:t>kWh = Amp-hours x Voltage   </a:t>
            </a:r>
          </a:p>
          <a:p>
            <a:pPr lvl="1"/>
            <a:r>
              <a:rPr lang="en-US" sz="2000" dirty="0"/>
              <a:t>Calculated at the 20 hour discharge rate or 1C</a:t>
            </a:r>
          </a:p>
          <a:p>
            <a:pPr lvl="1"/>
            <a:endParaRPr lang="en-US" sz="2000" dirty="0"/>
          </a:p>
          <a:p>
            <a:r>
              <a:rPr lang="en-US" sz="2000" dirty="0"/>
              <a:t>Example (Lead-Acid):</a:t>
            </a:r>
          </a:p>
          <a:p>
            <a:pPr lvl="1"/>
            <a:r>
              <a:rPr lang="en-US" sz="2000" dirty="0"/>
              <a:t>Four, 12v, 84 amp-hour batteries in series</a:t>
            </a:r>
          </a:p>
          <a:p>
            <a:pPr lvl="1"/>
            <a:r>
              <a:rPr lang="en-US" sz="2000" dirty="0"/>
              <a:t>84 Ah x 48 V = 4032 </a:t>
            </a:r>
            <a:r>
              <a:rPr lang="en-US" sz="2000" dirty="0" err="1"/>
              <a:t>Wh</a:t>
            </a:r>
            <a:r>
              <a:rPr lang="en-US" sz="2000" dirty="0"/>
              <a:t> or 4.032 kWh</a:t>
            </a:r>
          </a:p>
          <a:p>
            <a:pPr lvl="1"/>
            <a:r>
              <a:rPr lang="en-US" sz="2000" dirty="0"/>
              <a:t>(this battery pack would weigh around 230 pounds)</a:t>
            </a:r>
          </a:p>
          <a:p>
            <a:pPr lvl="1"/>
            <a:endParaRPr lang="en-US" sz="2000" dirty="0"/>
          </a:p>
          <a:p>
            <a:r>
              <a:rPr lang="en-US" sz="2000" dirty="0"/>
              <a:t>Example (LiFePO4):</a:t>
            </a:r>
          </a:p>
          <a:p>
            <a:pPr lvl="1"/>
            <a:r>
              <a:rPr lang="en-US" sz="2000" dirty="0"/>
              <a:t>One, 48v/51.2v, 100 amp-hour battery</a:t>
            </a:r>
          </a:p>
          <a:p>
            <a:pPr lvl="1"/>
            <a:r>
              <a:rPr lang="en-US" sz="2000" dirty="0"/>
              <a:t>100 Ah x 51.2 V = 5120 </a:t>
            </a:r>
            <a:r>
              <a:rPr lang="en-US" sz="2000" dirty="0" err="1"/>
              <a:t>Wh</a:t>
            </a:r>
            <a:r>
              <a:rPr lang="en-US" sz="2000" dirty="0"/>
              <a:t> or 5.12 kWh</a:t>
            </a:r>
          </a:p>
          <a:p>
            <a:pPr lvl="1"/>
            <a:r>
              <a:rPr lang="en-US" sz="2000" dirty="0"/>
              <a:t>(this battery pack would weigh around 90-115 pounds)</a:t>
            </a:r>
          </a:p>
          <a:p>
            <a:endParaRPr lang="en-US" sz="2400" dirty="0"/>
          </a:p>
        </p:txBody>
      </p:sp>
      <p:pic>
        <p:nvPicPr>
          <p:cNvPr id="4" name="Picture 3" descr="Battery PVX 840 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7657" y="1481920"/>
            <a:ext cx="2302624" cy="2302624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Solar Car Challenge Foundation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15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New Teams Workshop - 2024                        Mini-Course in Electrical Engineering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FF7D5D-88B0-A800-7B3A-FFFAA03D0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2829" y="4007552"/>
            <a:ext cx="1930954" cy="2043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4574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euker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8445" y="2950235"/>
            <a:ext cx="5427818" cy="32267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Batteries: Effect of </a:t>
            </a:r>
            <a:r>
              <a:rPr lang="en-US" dirty="0" err="1"/>
              <a:t>Peukert’s</a:t>
            </a:r>
            <a:r>
              <a:rPr lang="en-US" dirty="0"/>
              <a:t> Number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Choosing batteries based on the </a:t>
            </a:r>
            <a:r>
              <a:rPr lang="en-US" dirty="0" err="1"/>
              <a:t>Peukert</a:t>
            </a:r>
            <a:r>
              <a:rPr lang="en-US" dirty="0"/>
              <a:t> number:</a:t>
            </a:r>
          </a:p>
          <a:p>
            <a:pPr lvl="1"/>
            <a:r>
              <a:rPr lang="en-US" dirty="0"/>
              <a:t>A typical sealed lead acid battery has a </a:t>
            </a:r>
            <a:r>
              <a:rPr lang="en-US" dirty="0" err="1"/>
              <a:t>Peukert</a:t>
            </a:r>
            <a:r>
              <a:rPr lang="en-US" dirty="0"/>
              <a:t> number between 1.1 and 1.3. (The closer to 1.0 the better!)</a:t>
            </a:r>
          </a:p>
          <a:p>
            <a:pPr lvl="1"/>
            <a:r>
              <a:rPr lang="en-US" dirty="0"/>
              <a:t>Lithium chemistries are very close to 1.0.</a:t>
            </a:r>
          </a:p>
          <a:p>
            <a:pPr lvl="1"/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Solar Car Challenge Foundation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16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New Teams Workshop - 2024                         Mini-Course in Electrical Engineering</a:t>
            </a:r>
          </a:p>
        </p:txBody>
      </p:sp>
    </p:spTree>
    <p:extLst>
      <p:ext uri="{BB962C8B-B14F-4D97-AF65-F5344CB8AC3E}">
        <p14:creationId xmlns:p14="http://schemas.microsoft.com/office/powerpoint/2010/main" val="8059036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Batteries: Don’t rely on specs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1676400"/>
            <a:ext cx="7721600" cy="4500563"/>
          </a:xfrm>
        </p:spPr>
        <p:txBody>
          <a:bodyPr/>
          <a:lstStyle/>
          <a:p>
            <a:r>
              <a:rPr lang="en-US" dirty="0"/>
              <a:t>Testing batteries:</a:t>
            </a:r>
          </a:p>
          <a:p>
            <a:pPr lvl="1"/>
            <a:r>
              <a:rPr lang="en-US" dirty="0"/>
              <a:t>Understanding how your batteries perform is one of the most important things you can know BEFORE the race starts.</a:t>
            </a:r>
          </a:p>
          <a:p>
            <a:pPr lvl="1"/>
            <a:r>
              <a:rPr lang="en-US" dirty="0"/>
              <a:t>Carefully recording voltage, current, and amp-hours will help your team make good decisions during the race</a:t>
            </a:r>
          </a:p>
        </p:txBody>
      </p:sp>
      <p:pic>
        <p:nvPicPr>
          <p:cNvPr id="4" name="Picture 3" descr="Electrical - 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3925" y="1676400"/>
            <a:ext cx="3305175" cy="4406899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Solar Car Challenge Foundation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17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New Teams Workshop - 2024                         Mini-Course in Electrical Engineering</a:t>
            </a:r>
          </a:p>
        </p:txBody>
      </p:sp>
    </p:spTree>
    <p:extLst>
      <p:ext uri="{BB962C8B-B14F-4D97-AF65-F5344CB8AC3E}">
        <p14:creationId xmlns:p14="http://schemas.microsoft.com/office/powerpoint/2010/main" val="481393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Lithium-based Chemistries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1676400"/>
            <a:ext cx="6302375" cy="450056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Permitted only in Advanced or Cruiser Divisions</a:t>
            </a:r>
          </a:p>
          <a:p>
            <a:r>
              <a:rPr lang="en-US" dirty="0"/>
              <a:t>5 kWh capacity limit calculated at 1C</a:t>
            </a:r>
          </a:p>
          <a:p>
            <a:r>
              <a:rPr lang="en-US" dirty="0"/>
              <a:t>Multiple Chemistry Types</a:t>
            </a:r>
          </a:p>
          <a:p>
            <a:pPr lvl="1"/>
            <a:r>
              <a:rPr lang="en-US" dirty="0"/>
              <a:t>Lithium-Ion: Higher energy density (150-200 </a:t>
            </a:r>
            <a:r>
              <a:rPr lang="en-US" dirty="0" err="1"/>
              <a:t>Wh</a:t>
            </a:r>
            <a:r>
              <a:rPr lang="en-US" dirty="0"/>
              <a:t>/kg), lower discharge rate (1C)</a:t>
            </a:r>
          </a:p>
          <a:p>
            <a:pPr lvl="1"/>
            <a:r>
              <a:rPr lang="en-US" dirty="0"/>
              <a:t>Lithium Iron Phosphate: Lower energy density (90-120 </a:t>
            </a:r>
            <a:r>
              <a:rPr lang="en-US" dirty="0" err="1"/>
              <a:t>Wh</a:t>
            </a:r>
            <a:r>
              <a:rPr lang="en-US" dirty="0"/>
              <a:t>/kg), higher discharge rate (1-25C), better thermal/chemical stability</a:t>
            </a:r>
          </a:p>
          <a:p>
            <a:r>
              <a:rPr lang="en-US" dirty="0"/>
              <a:t>Advantages:</a:t>
            </a:r>
          </a:p>
          <a:p>
            <a:pPr lvl="1"/>
            <a:r>
              <a:rPr lang="en-US" dirty="0"/>
              <a:t>Better charge/discharge efficiency</a:t>
            </a:r>
          </a:p>
          <a:p>
            <a:pPr lvl="1"/>
            <a:r>
              <a:rPr lang="en-US" dirty="0"/>
              <a:t>Lighter (higher energy density)</a:t>
            </a:r>
          </a:p>
          <a:p>
            <a:r>
              <a:rPr lang="en-US" dirty="0"/>
              <a:t>Requires Battery Management System (BMS) to prevent overcharge and </a:t>
            </a:r>
            <a:r>
              <a:rPr lang="en-US" dirty="0" err="1"/>
              <a:t>overdischarge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New Teams Workshop - 2024                        Mini-Course in Electrical Engineering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Solar Car Challenge Foundation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18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7736" y="1552575"/>
            <a:ext cx="2144264" cy="26384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248900" y="4032825"/>
            <a:ext cx="1724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Prismatic Pouch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7194" y="1676400"/>
            <a:ext cx="2710542" cy="21019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249997" y="3759007"/>
            <a:ext cx="288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LiFeMnPO4 Prismatic Battery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7120366" y="4190999"/>
            <a:ext cx="2959686" cy="1856617"/>
            <a:chOff x="7120366" y="4190999"/>
            <a:chExt cx="2959686" cy="1856617"/>
          </a:xfrm>
        </p:grpSpPr>
        <p:pic>
          <p:nvPicPr>
            <p:cNvPr id="9218" name="Picture 2" descr="Flashlight, Battery Pack, led, 18650flashlight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555" b="1714"/>
            <a:stretch/>
          </p:blipFill>
          <p:spPr bwMode="auto">
            <a:xfrm>
              <a:off x="7120366" y="4191000"/>
              <a:ext cx="2959686" cy="1856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9239250" y="4190999"/>
              <a:ext cx="840802" cy="1238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337194" y="5929796"/>
            <a:ext cx="288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Individual Li-Ion 18650 Cells</a:t>
            </a:r>
          </a:p>
        </p:txBody>
      </p:sp>
    </p:spTree>
    <p:extLst>
      <p:ext uri="{BB962C8B-B14F-4D97-AF65-F5344CB8AC3E}">
        <p14:creationId xmlns:p14="http://schemas.microsoft.com/office/powerpoint/2010/main" val="37999443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Electrical System Overview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659395" y="1676400"/>
            <a:ext cx="6189705" cy="4500563"/>
          </a:xfrm>
        </p:spPr>
        <p:txBody>
          <a:bodyPr/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Solar Array</a:t>
            </a:r>
          </a:p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Maximum Point Power Trackers</a:t>
            </a:r>
          </a:p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Batteries</a:t>
            </a:r>
          </a:p>
          <a:p>
            <a:r>
              <a:rPr lang="en-US" b="1" dirty="0"/>
              <a:t>Motors / Motor Controllers</a:t>
            </a:r>
          </a:p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Other Electrical Components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19</a:t>
            </a:fld>
            <a:endParaRPr lang="en-US"/>
          </a:p>
        </p:txBody>
      </p:sp>
      <p:pic>
        <p:nvPicPr>
          <p:cNvPr id="1026" name="Picture 2" descr="https://www.solarcarchallenge.org/info/eintro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676400"/>
            <a:ext cx="4992816" cy="438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Solar panels on two car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4686" y="4426110"/>
            <a:ext cx="5564414" cy="1638712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Solar Car Challenge Foundation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New Teams Workshop - 2024                         Mini-Course in Electrical Engineering</a:t>
            </a:r>
          </a:p>
        </p:txBody>
      </p:sp>
    </p:spTree>
    <p:extLst>
      <p:ext uri="{BB962C8B-B14F-4D97-AF65-F5344CB8AC3E}">
        <p14:creationId xmlns:p14="http://schemas.microsoft.com/office/powerpoint/2010/main" val="1907164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Electrical System Overview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659395" y="1676400"/>
            <a:ext cx="6189705" cy="4500563"/>
          </a:xfrm>
        </p:spPr>
        <p:txBody>
          <a:bodyPr/>
          <a:lstStyle/>
          <a:p>
            <a:r>
              <a:rPr lang="en-US" b="1" dirty="0"/>
              <a:t>Solar Array</a:t>
            </a:r>
          </a:p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Maximum Point Power Trackers</a:t>
            </a:r>
          </a:p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Batteries</a:t>
            </a:r>
          </a:p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Motors / Motor Controllers</a:t>
            </a:r>
          </a:p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Other Electrical Components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2</a:t>
            </a:fld>
            <a:endParaRPr lang="en-US"/>
          </a:p>
        </p:txBody>
      </p:sp>
      <p:pic>
        <p:nvPicPr>
          <p:cNvPr id="1026" name="Picture 2" descr="https://www.solarcarchallenge.org/info/eintro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676400"/>
            <a:ext cx="4992816" cy="438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Solar panels on two car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4686" y="4426110"/>
            <a:ext cx="5564414" cy="1638712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Solar Car Challenge Foundation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New Teams Workshop - 2024                         Mini-Course in Electrical Engineering</a:t>
            </a:r>
          </a:p>
        </p:txBody>
      </p:sp>
    </p:spTree>
    <p:extLst>
      <p:ext uri="{BB962C8B-B14F-4D97-AF65-F5344CB8AC3E}">
        <p14:creationId xmlns:p14="http://schemas.microsoft.com/office/powerpoint/2010/main" val="29816067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Electric Motors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1676400"/>
            <a:ext cx="6597650" cy="4500563"/>
          </a:xfrm>
        </p:spPr>
        <p:txBody>
          <a:bodyPr/>
          <a:lstStyle/>
          <a:p>
            <a:r>
              <a:rPr lang="en-US" dirty="0"/>
              <a:t>Brushed Electric Motors</a:t>
            </a:r>
          </a:p>
          <a:p>
            <a:pPr lvl="1"/>
            <a:r>
              <a:rPr lang="en-US" dirty="0"/>
              <a:t>Inexpensive</a:t>
            </a:r>
          </a:p>
          <a:p>
            <a:pPr lvl="1"/>
            <a:r>
              <a:rPr lang="en-US" dirty="0"/>
              <a:t>Lower overall efficiency</a:t>
            </a:r>
          </a:p>
          <a:p>
            <a:pPr lvl="1"/>
            <a:r>
              <a:rPr lang="en-US" dirty="0"/>
              <a:t>Controller is inexpensive and easy to wire</a:t>
            </a:r>
          </a:p>
          <a:p>
            <a:r>
              <a:rPr lang="en-US" dirty="0"/>
              <a:t>Brushless Electric Motors</a:t>
            </a:r>
          </a:p>
          <a:p>
            <a:pPr lvl="1"/>
            <a:r>
              <a:rPr lang="en-US" dirty="0"/>
              <a:t>More efficient</a:t>
            </a:r>
          </a:p>
          <a:p>
            <a:pPr lvl="1"/>
            <a:r>
              <a:rPr lang="en-US" dirty="0"/>
              <a:t>More expensive than brushed motors</a:t>
            </a:r>
          </a:p>
          <a:p>
            <a:pPr lvl="1"/>
            <a:r>
              <a:rPr lang="en-US" dirty="0"/>
              <a:t>Controller is more difficult to wire (typically 3 phase)</a:t>
            </a:r>
          </a:p>
        </p:txBody>
      </p:sp>
      <p:pic>
        <p:nvPicPr>
          <p:cNvPr id="4" name="Picture 3" descr="Mechanical - 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750" y="4003815"/>
            <a:ext cx="2897531" cy="2173148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Solar Car Challenge Foundation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20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New Teams Workshop - 2024                         Mini-Course in Electrical Engineering</a:t>
            </a:r>
          </a:p>
        </p:txBody>
      </p:sp>
      <p:pic>
        <p:nvPicPr>
          <p:cNvPr id="10" name="Picture 9" descr="Perm-motor PMG-13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2133" y="1625232"/>
            <a:ext cx="1687856" cy="1918018"/>
          </a:xfrm>
          <a:prstGeom prst="rect">
            <a:avLst/>
          </a:prstGeom>
        </p:spPr>
      </p:pic>
      <p:pic>
        <p:nvPicPr>
          <p:cNvPr id="11" name="Picture 10" descr="Motoenergy moto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0791" y="1625232"/>
            <a:ext cx="1544973" cy="1403718"/>
          </a:xfrm>
          <a:prstGeom prst="rect">
            <a:avLst/>
          </a:prstGeom>
        </p:spPr>
      </p:pic>
      <p:pic>
        <p:nvPicPr>
          <p:cNvPr id="13" name="Picture 12" descr="Advanced DC Motor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5209" y="1924050"/>
            <a:ext cx="1899213" cy="161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9364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Hub Motor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1676400"/>
            <a:ext cx="7721600" cy="4500563"/>
          </a:xfrm>
        </p:spPr>
        <p:txBody>
          <a:bodyPr/>
          <a:lstStyle/>
          <a:p>
            <a:r>
              <a:rPr lang="en-US" dirty="0"/>
              <a:t>NGM ‘Direct Drive’ high efficiency in-hub motor with variable air gap adjustment.</a:t>
            </a:r>
          </a:p>
          <a:p>
            <a:pPr lvl="1"/>
            <a:r>
              <a:rPr lang="en-US" dirty="0"/>
              <a:t>Super efficient over a broad range of speeds</a:t>
            </a:r>
          </a:p>
          <a:p>
            <a:pPr lvl="1"/>
            <a:r>
              <a:rPr lang="en-US" dirty="0"/>
              <a:t>No need for gears or chain</a:t>
            </a:r>
          </a:p>
          <a:p>
            <a:pPr lvl="1"/>
            <a:r>
              <a:rPr lang="en-US" dirty="0"/>
              <a:t>Very expensive (Motor + controller &gt; $25,000)</a:t>
            </a:r>
          </a:p>
          <a:p>
            <a:r>
              <a:rPr lang="en-US" dirty="0"/>
              <a:t>Mitsuba / Nomura hub motors replacing NGM as favored motor for solar car teams</a:t>
            </a:r>
          </a:p>
          <a:p>
            <a:pPr lvl="1"/>
            <a:r>
              <a:rPr lang="en-US" dirty="0"/>
              <a:t>Still ~$25,000</a:t>
            </a:r>
          </a:p>
        </p:txBody>
      </p:sp>
      <p:pic>
        <p:nvPicPr>
          <p:cNvPr id="5" name="Picture 4" descr="NGM moto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7884684" y="2181478"/>
            <a:ext cx="4530761" cy="3398071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Solar Car Challenge Foundation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21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New Teams Workshop - 2024                        Mini-Course in Electrical Engineering</a:t>
            </a:r>
          </a:p>
        </p:txBody>
      </p:sp>
    </p:spTree>
    <p:extLst>
      <p:ext uri="{BB962C8B-B14F-4D97-AF65-F5344CB8AC3E}">
        <p14:creationId xmlns:p14="http://schemas.microsoft.com/office/powerpoint/2010/main" val="10182467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Pulse Width Modulation (PWM) Controller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1676400"/>
            <a:ext cx="5778500" cy="4500563"/>
          </a:xfrm>
        </p:spPr>
        <p:txBody>
          <a:bodyPr/>
          <a:lstStyle/>
          <a:p>
            <a:r>
              <a:rPr lang="en-US" dirty="0"/>
              <a:t>Brushed Motors – </a:t>
            </a:r>
            <a:r>
              <a:rPr lang="en-US" dirty="0" err="1"/>
              <a:t>Alltrax</a:t>
            </a:r>
            <a:r>
              <a:rPr lang="en-US" dirty="0"/>
              <a:t> AXE</a:t>
            </a:r>
          </a:p>
          <a:p>
            <a:pPr lvl="1"/>
            <a:r>
              <a:rPr lang="en-US" dirty="0"/>
              <a:t>Easy to wire</a:t>
            </a:r>
          </a:p>
          <a:p>
            <a:pPr lvl="1"/>
            <a:r>
              <a:rPr lang="en-US" dirty="0"/>
              <a:t>0-5k Pot control</a:t>
            </a:r>
          </a:p>
          <a:p>
            <a:pPr lvl="1"/>
            <a:r>
              <a:rPr lang="en-US" dirty="0"/>
              <a:t>Programmable</a:t>
            </a:r>
          </a:p>
          <a:p>
            <a:pPr lvl="1"/>
            <a:r>
              <a:rPr lang="en-US" dirty="0"/>
              <a:t>Durable</a:t>
            </a:r>
          </a:p>
          <a:p>
            <a:r>
              <a:rPr lang="en-US" dirty="0"/>
              <a:t>Brushless Motors – </a:t>
            </a:r>
            <a:r>
              <a:rPr lang="en-US" dirty="0" err="1"/>
              <a:t>Sevcon</a:t>
            </a:r>
            <a:endParaRPr lang="en-US" dirty="0"/>
          </a:p>
          <a:p>
            <a:pPr lvl="1"/>
            <a:r>
              <a:rPr lang="en-US" dirty="0"/>
              <a:t>Supports 3-phase motors</a:t>
            </a:r>
          </a:p>
          <a:p>
            <a:pPr lvl="1"/>
            <a:r>
              <a:rPr lang="en-US" dirty="0"/>
              <a:t>Includes safety interlocks (</a:t>
            </a:r>
            <a:r>
              <a:rPr lang="en-US" i="1" dirty="0"/>
              <a:t>e.g.</a:t>
            </a:r>
            <a:r>
              <a:rPr lang="en-US" dirty="0"/>
              <a:t> driver present) </a:t>
            </a:r>
          </a:p>
          <a:p>
            <a:pPr lvl="1"/>
            <a:endParaRPr lang="en-US" dirty="0"/>
          </a:p>
        </p:txBody>
      </p:sp>
      <p:pic>
        <p:nvPicPr>
          <p:cNvPr id="4" name="Picture 3" descr="alltra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2214" y="3953435"/>
            <a:ext cx="2430441" cy="2090178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Solar Car Challenge Foundation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22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New Teams Workshop - 2024                        Mini-Course in Electrical Engineering</a:t>
            </a:r>
          </a:p>
        </p:txBody>
      </p:sp>
      <p:pic>
        <p:nvPicPr>
          <p:cNvPr id="4100" name="Picture 4" descr="Sevcon Gen4 Controller AC 275amp · Industrial Vehicle Parts : Industrial  Vehicle Part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1006" y="3953435"/>
            <a:ext cx="2127685" cy="2090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Pulse Width Modulation Used for Motor Contro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620" y="1780382"/>
            <a:ext cx="5532071" cy="1931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5716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Electrical System Overview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659395" y="1676400"/>
            <a:ext cx="6189705" cy="4500563"/>
          </a:xfrm>
        </p:spPr>
        <p:txBody>
          <a:bodyPr/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Solar Array</a:t>
            </a:r>
          </a:p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Maximum Point Power Trackers</a:t>
            </a:r>
          </a:p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Batteries</a:t>
            </a:r>
          </a:p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Motors / Motor Controllers</a:t>
            </a:r>
          </a:p>
          <a:p>
            <a:r>
              <a:rPr lang="en-US" b="1" dirty="0"/>
              <a:t>Other Electrical Components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23</a:t>
            </a:fld>
            <a:endParaRPr lang="en-US"/>
          </a:p>
        </p:txBody>
      </p:sp>
      <p:pic>
        <p:nvPicPr>
          <p:cNvPr id="1026" name="Picture 2" descr="https://www.solarcarchallenge.org/info/eintro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676400"/>
            <a:ext cx="4992816" cy="438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Solar panels on two car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4686" y="4426110"/>
            <a:ext cx="5564414" cy="1638712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Solar Car Challenge Foundation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New Teams Workshop - 2024                         Mini-Course in Electrical Engineering</a:t>
            </a:r>
          </a:p>
        </p:txBody>
      </p:sp>
    </p:spTree>
    <p:extLst>
      <p:ext uri="{BB962C8B-B14F-4D97-AF65-F5344CB8AC3E}">
        <p14:creationId xmlns:p14="http://schemas.microsoft.com/office/powerpoint/2010/main" val="1057249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Electrical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1676400"/>
            <a:ext cx="7493000" cy="4500563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Main electrical system (</a:t>
            </a:r>
            <a:r>
              <a:rPr lang="en-US" b="1" i="1" dirty="0"/>
              <a:t>i.e. </a:t>
            </a:r>
            <a:r>
              <a:rPr lang="en-US" b="1" dirty="0"/>
              <a:t>propulsion)</a:t>
            </a:r>
            <a:br>
              <a:rPr lang="en-US" dirty="0"/>
            </a:br>
            <a:r>
              <a:rPr lang="en-US" dirty="0"/>
              <a:t>(the one that makes your car move)</a:t>
            </a:r>
          </a:p>
          <a:p>
            <a:pPr lvl="1"/>
            <a:r>
              <a:rPr lang="en-US" dirty="0"/>
              <a:t>Use the correct gauge wire for the job</a:t>
            </a:r>
          </a:p>
          <a:p>
            <a:pPr lvl="1"/>
            <a:r>
              <a:rPr lang="en-US" dirty="0"/>
              <a:t>Disconnect switches should be designed for DC</a:t>
            </a:r>
          </a:p>
          <a:p>
            <a:pPr lvl="1"/>
            <a:r>
              <a:rPr lang="en-US" dirty="0"/>
              <a:t>Fuses</a:t>
            </a:r>
          </a:p>
          <a:p>
            <a:r>
              <a:rPr lang="en-US" b="1" dirty="0"/>
              <a:t>Secondary electrical system </a:t>
            </a:r>
            <a:br>
              <a:rPr lang="en-US" dirty="0"/>
            </a:br>
            <a:r>
              <a:rPr lang="en-US" dirty="0"/>
              <a:t>(everything else on your car)</a:t>
            </a:r>
          </a:p>
          <a:p>
            <a:pPr lvl="1"/>
            <a:r>
              <a:rPr lang="en-US" dirty="0"/>
              <a:t>Lights</a:t>
            </a:r>
          </a:p>
          <a:p>
            <a:pPr lvl="1"/>
            <a:r>
              <a:rPr lang="en-US" dirty="0"/>
              <a:t>Fans</a:t>
            </a:r>
          </a:p>
          <a:p>
            <a:pPr lvl="1"/>
            <a:r>
              <a:rPr lang="en-US" dirty="0"/>
              <a:t>Horn</a:t>
            </a:r>
          </a:p>
          <a:p>
            <a:pPr lvl="1"/>
            <a:r>
              <a:rPr lang="en-US" dirty="0"/>
              <a:t>Telemetry/Data</a:t>
            </a:r>
          </a:p>
          <a:p>
            <a:pPr lvl="1"/>
            <a:r>
              <a:rPr lang="en-US" dirty="0"/>
              <a:t>Etc.</a:t>
            </a:r>
          </a:p>
          <a:p>
            <a:pPr lvl="1"/>
            <a:endParaRPr lang="en-US" dirty="0"/>
          </a:p>
        </p:txBody>
      </p:sp>
      <p:pic>
        <p:nvPicPr>
          <p:cNvPr id="5" name="Picture 4" descr="Electrical - 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4875" y="1615133"/>
            <a:ext cx="3405258" cy="4540343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Solar Car Challenge Foundation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24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New Teams Workshop - 2024                         Mini-Course in Electrical Engineering</a:t>
            </a:r>
          </a:p>
        </p:txBody>
      </p:sp>
      <p:pic>
        <p:nvPicPr>
          <p:cNvPr id="10" name="Content Placeholder 5" descr="Electrical - 22.jpg"/>
          <p:cNvPicPr>
            <a:picLocks noChangeAspect="1"/>
          </p:cNvPicPr>
          <p:nvPr/>
        </p:nvPicPr>
        <p:blipFill rotWithShape="1">
          <a:blip r:embed="rId3"/>
          <a:srcRect l="-115" r="171"/>
          <a:stretch/>
        </p:blipFill>
        <p:spPr>
          <a:xfrm>
            <a:off x="5876364" y="3713466"/>
            <a:ext cx="3254189" cy="244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4211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Disconnect Switches/Fuses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799" y="1676400"/>
            <a:ext cx="6923855" cy="454628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Disconnect Switches</a:t>
            </a:r>
          </a:p>
          <a:p>
            <a:pPr lvl="1"/>
            <a:r>
              <a:rPr lang="en-US" dirty="0"/>
              <a:t>Used to operate the control signal of relays</a:t>
            </a:r>
          </a:p>
          <a:p>
            <a:pPr lvl="1"/>
            <a:r>
              <a:rPr lang="en-US" dirty="0"/>
              <a:t>No longer need Albright ED250</a:t>
            </a:r>
          </a:p>
          <a:p>
            <a:r>
              <a:rPr lang="en-US" dirty="0"/>
              <a:t>Contactors and/or Relays</a:t>
            </a:r>
          </a:p>
          <a:p>
            <a:pPr lvl="1"/>
            <a:r>
              <a:rPr lang="en-US" dirty="0"/>
              <a:t>Required as of 2022</a:t>
            </a:r>
          </a:p>
          <a:p>
            <a:pPr lvl="1"/>
            <a:r>
              <a:rPr lang="en-US" dirty="0"/>
              <a:t>Can put 12V switch in driver component to control contactor coil</a:t>
            </a:r>
          </a:p>
          <a:p>
            <a:pPr lvl="1"/>
            <a:r>
              <a:rPr lang="en-US" dirty="0"/>
              <a:t>Minimizes high-voltage wires around driver and length of runs</a:t>
            </a:r>
          </a:p>
          <a:p>
            <a:pPr lvl="1"/>
            <a:r>
              <a:rPr lang="en-US" dirty="0">
                <a:hlinkClick r:id="rId2"/>
              </a:rPr>
              <a:t>https://springercontrols.com/news/contactors-vs-relays/</a:t>
            </a:r>
            <a:r>
              <a:rPr lang="en-US" dirty="0"/>
              <a:t> </a:t>
            </a:r>
          </a:p>
          <a:p>
            <a:r>
              <a:rPr lang="en-US" dirty="0"/>
              <a:t>Fuses</a:t>
            </a:r>
          </a:p>
          <a:p>
            <a:pPr lvl="1"/>
            <a:r>
              <a:rPr lang="en-US" dirty="0"/>
              <a:t>Need to be rated for DC and for system voltage</a:t>
            </a:r>
          </a:p>
          <a:p>
            <a:pPr lvl="1"/>
            <a:r>
              <a:rPr lang="en-US" dirty="0"/>
              <a:t>Any speed fuse is now allowed (no fast-blow required)</a:t>
            </a:r>
          </a:p>
          <a:p>
            <a:pPr lvl="2"/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New Teams Workshop - 2024                         Mini-Course in Electrical Engineering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Solar Car Challenge Foundation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870251" y="3249852"/>
            <a:ext cx="18019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Albright ED250</a:t>
            </a:r>
          </a:p>
          <a:p>
            <a:r>
              <a:rPr lang="en-US" sz="1600" dirty="0"/>
              <a:t>Rated load:  400 A </a:t>
            </a:r>
            <a:br>
              <a:rPr lang="en-US" sz="1600" dirty="0"/>
            </a:br>
            <a:r>
              <a:rPr lang="en-US" sz="1600" dirty="0"/>
              <a:t>Break Current: </a:t>
            </a:r>
            <a:br>
              <a:rPr lang="en-US" sz="1600" dirty="0"/>
            </a:br>
            <a:r>
              <a:rPr lang="en-US" sz="1600" dirty="0"/>
              <a:t>1200 A @ 48 V DC (600 A @ 96 V DC)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947" y="4894729"/>
            <a:ext cx="1463209" cy="13279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648983" y="5096751"/>
            <a:ext cx="23988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Bussman</a:t>
            </a:r>
            <a:r>
              <a:rPr lang="en-US" sz="1600" dirty="0"/>
              <a:t> FWH Fuse</a:t>
            </a:r>
          </a:p>
          <a:p>
            <a:r>
              <a:rPr lang="en-US" sz="1600" dirty="0"/>
              <a:t>500V DC @90 amp fuse is about $50</a:t>
            </a:r>
          </a:p>
          <a:p>
            <a:endParaRPr lang="en-US" sz="1600" dirty="0"/>
          </a:p>
        </p:txBody>
      </p:sp>
      <p:pic>
        <p:nvPicPr>
          <p:cNvPr id="10242" name="Picture 2" descr="ED250 Emergency Disconnect Switch - Albrigh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5" r="30764" b="17584"/>
          <a:stretch/>
        </p:blipFill>
        <p:spPr bwMode="auto">
          <a:xfrm>
            <a:off x="7937336" y="1624677"/>
            <a:ext cx="1153139" cy="161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7900" y="1612223"/>
            <a:ext cx="2040516" cy="163241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749119" y="3249852"/>
            <a:ext cx="24428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GigaVac</a:t>
            </a:r>
            <a:r>
              <a:rPr lang="en-US" sz="1600" dirty="0"/>
              <a:t> GV 200</a:t>
            </a:r>
          </a:p>
          <a:p>
            <a:r>
              <a:rPr lang="en-US" sz="1600" dirty="0"/>
              <a:t>12V Coil Control Rated Load:  500+ A </a:t>
            </a:r>
            <a:br>
              <a:rPr lang="en-US" sz="1600" dirty="0"/>
            </a:br>
            <a:r>
              <a:rPr lang="en-US" sz="1600" dirty="0"/>
              <a:t>Rated Voltage: 12-800 VDC</a:t>
            </a:r>
          </a:p>
        </p:txBody>
      </p:sp>
    </p:spTree>
    <p:extLst>
      <p:ext uri="{BB962C8B-B14F-4D97-AF65-F5344CB8AC3E}">
        <p14:creationId xmlns:p14="http://schemas.microsoft.com/office/powerpoint/2010/main" val="29008470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Brushed vs. Brushless Wiring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26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Solar Car Challenge Foundation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New Teams Workshop - 2024                         Mini-Course in Electrical Engineering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AAF3FD0-97DC-B848-213F-6DC17EDF7B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979" y="2088992"/>
            <a:ext cx="5047199" cy="37262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0A9C0E9-323F-7F76-DFA2-6AA9F6EA0A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9485" y="2165230"/>
            <a:ext cx="5144536" cy="335671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89D1E88-519E-0D7A-8FA2-93BF558A4B1E}"/>
              </a:ext>
            </a:extLst>
          </p:cNvPr>
          <p:cNvSpPr txBox="1"/>
          <p:nvPr/>
        </p:nvSpPr>
        <p:spPr>
          <a:xfrm>
            <a:off x="733245" y="1613140"/>
            <a:ext cx="4209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Brushed Motor Example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F76680F-D5A6-3A88-9767-95B909B80EFE}"/>
              </a:ext>
            </a:extLst>
          </p:cNvPr>
          <p:cNvSpPr txBox="1"/>
          <p:nvPr/>
        </p:nvSpPr>
        <p:spPr>
          <a:xfrm>
            <a:off x="7096664" y="1613140"/>
            <a:ext cx="4209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Brushless Motor Example</a:t>
            </a:r>
          </a:p>
        </p:txBody>
      </p:sp>
    </p:spTree>
    <p:extLst>
      <p:ext uri="{BB962C8B-B14F-4D97-AF65-F5344CB8AC3E}">
        <p14:creationId xmlns:p14="http://schemas.microsoft.com/office/powerpoint/2010/main" val="2349094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Low Voltage Indicator</a:t>
            </a:r>
            <a:endParaRPr lang="en-US" dirty="0"/>
          </a:p>
        </p:txBody>
      </p:sp>
      <p:pic>
        <p:nvPicPr>
          <p:cNvPr id="5" name="Content Placeholder 4" descr="Screen Shot 2016-01-15 at 11.29.05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166" r="-26166"/>
          <a:stretch>
            <a:fillRect/>
          </a:stretch>
        </p:blipFill>
        <p:spPr>
          <a:xfrm>
            <a:off x="7543800" y="4002113"/>
            <a:ext cx="4648200" cy="2238020"/>
          </a:xfrm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New Teams Workshop - 2021                         Mini-Course in Electrical Engineering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Solar Car Challenge Foundation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106473" y="1536747"/>
            <a:ext cx="409385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Do-It-Yourself kit available at:</a:t>
            </a:r>
          </a:p>
          <a:p>
            <a:r>
              <a:rPr lang="en-US" sz="3200" dirty="0">
                <a:hlinkClick r:id="rId3"/>
              </a:rPr>
              <a:t>http://store.qkits.com/</a:t>
            </a:r>
            <a:endParaRPr lang="en-US" sz="3200" dirty="0"/>
          </a:p>
          <a:p>
            <a:endParaRPr lang="en-US" sz="3200" dirty="0"/>
          </a:p>
          <a:p>
            <a:r>
              <a:rPr lang="en-US" sz="3200" dirty="0"/>
              <a:t>Look for “Low Voltage Alarm”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C3D7034-4847-2E60-3ACD-126DBE515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61" y="2397789"/>
            <a:ext cx="3176592" cy="272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35915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Electrical System “</a:t>
            </a:r>
            <a:r>
              <a:rPr lang="en-US" dirty="0" err="1"/>
              <a:t>Gotchas</a:t>
            </a:r>
            <a:r>
              <a:rPr lang="en-US" dirty="0"/>
              <a:t>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1676400"/>
            <a:ext cx="6951980" cy="45005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Main Electrical System</a:t>
            </a:r>
          </a:p>
          <a:p>
            <a:pPr lvl="1"/>
            <a:r>
              <a:rPr lang="en-US" dirty="0"/>
              <a:t>Loose battery terminals/connections</a:t>
            </a:r>
          </a:p>
          <a:p>
            <a:pPr lvl="1"/>
            <a:r>
              <a:rPr lang="en-US" dirty="0"/>
              <a:t>Grounding to the frame (nicks in wires, bad isolation on mounting hardware)</a:t>
            </a:r>
          </a:p>
          <a:p>
            <a:pPr lvl="1"/>
            <a:r>
              <a:rPr lang="en-US" dirty="0"/>
              <a:t>Wire insufficient for rated current</a:t>
            </a:r>
          </a:p>
          <a:p>
            <a:pPr lvl="1"/>
            <a:r>
              <a:rPr lang="en-US" dirty="0"/>
              <a:t>Disconnects or fuses incorrectly rated</a:t>
            </a:r>
          </a:p>
          <a:p>
            <a:pPr lvl="1"/>
            <a:endParaRPr lang="en-US" dirty="0"/>
          </a:p>
          <a:p>
            <a:r>
              <a:rPr lang="en-US" dirty="0"/>
              <a:t>Secondary Electrical System</a:t>
            </a:r>
          </a:p>
          <a:p>
            <a:pPr lvl="1"/>
            <a:r>
              <a:rPr lang="en-US" dirty="0"/>
              <a:t>Grounding to the frame (especially due to telemetry)</a:t>
            </a:r>
          </a:p>
          <a:p>
            <a:pPr lvl="1"/>
            <a:r>
              <a:rPr lang="en-US" dirty="0"/>
              <a:t>Not isolated from main electrical system</a:t>
            </a:r>
          </a:p>
          <a:p>
            <a:pPr lvl="1"/>
            <a:r>
              <a:rPr lang="en-US" dirty="0"/>
              <a:t>Switch reliability (especially brake switches)</a:t>
            </a:r>
          </a:p>
          <a:p>
            <a:pPr lvl="1"/>
            <a:r>
              <a:rPr lang="en-US" dirty="0"/>
              <a:t>Loose connections or crimp connectors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New Teams Workshop - 2024                         Mini-Course in Electrical Engineering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Solar Car Challenge Foundation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28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0" r="28848"/>
          <a:stretch/>
        </p:blipFill>
        <p:spPr>
          <a:xfrm>
            <a:off x="8404410" y="1676400"/>
            <a:ext cx="3469343" cy="450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7234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Mini-Course in Electrical Engineering</a:t>
            </a:r>
            <a:br>
              <a:rPr lang="en-US" dirty="0"/>
            </a:br>
            <a:r>
              <a:rPr lang="en-US" sz="4000" i="1" dirty="0"/>
              <a:t>Solar Car Electrical Systems, </a:t>
            </a:r>
            <a:br>
              <a:rPr lang="en-US" sz="4000" i="1" dirty="0"/>
            </a:br>
            <a:r>
              <a:rPr lang="en-US" sz="4000" i="1" dirty="0"/>
              <a:t>Battery Technology, and Safety Issues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29</a:t>
            </a:fld>
            <a:endParaRPr lang="en-US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905435" y="3096108"/>
            <a:ext cx="10878671" cy="7682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Brian Coleman, Advisor – Somerset HS, Somerset, KY</a:t>
            </a:r>
          </a:p>
        </p:txBody>
      </p:sp>
    </p:spTree>
    <p:extLst>
      <p:ext uri="{BB962C8B-B14F-4D97-AF65-F5344CB8AC3E}">
        <p14:creationId xmlns:p14="http://schemas.microsoft.com/office/powerpoint/2010/main" val="34608462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Solar Array Design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Flat Solar Arrays</a:t>
            </a:r>
          </a:p>
          <a:p>
            <a:pPr lvl="1"/>
            <a:r>
              <a:rPr lang="en-US" dirty="0"/>
              <a:t>Easier to execute</a:t>
            </a:r>
          </a:p>
          <a:p>
            <a:pPr lvl="1"/>
            <a:r>
              <a:rPr lang="en-US" dirty="0"/>
              <a:t>Angle to sun less of a concern</a:t>
            </a:r>
          </a:p>
          <a:p>
            <a:pPr lvl="1"/>
            <a:r>
              <a:rPr lang="en-US" dirty="0"/>
              <a:t>Less aerodynamic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Curved Solar Arrays</a:t>
            </a:r>
          </a:p>
          <a:p>
            <a:pPr lvl="1"/>
            <a:r>
              <a:rPr lang="en-US" dirty="0"/>
              <a:t>Brittle solar cells can break when flexed</a:t>
            </a:r>
          </a:p>
          <a:p>
            <a:pPr lvl="1"/>
            <a:r>
              <a:rPr lang="en-US" dirty="0"/>
              <a:t>Mounting to solar car may be tricky</a:t>
            </a:r>
          </a:p>
          <a:p>
            <a:pPr lvl="1"/>
            <a:r>
              <a:rPr lang="en-US" dirty="0"/>
              <a:t>Angle to sun more of a concern</a:t>
            </a:r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Solar Car Challenge Foundation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3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New Teams Workshop - 2024                         Mini-Course in Electrical Engineering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3" t="24762" r="13826" b="24021"/>
          <a:stretch/>
        </p:blipFill>
        <p:spPr>
          <a:xfrm>
            <a:off x="8005314" y="1676399"/>
            <a:ext cx="3846508" cy="24241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9" t="33016" r="7375" b="31640"/>
          <a:stretch/>
        </p:blipFill>
        <p:spPr>
          <a:xfrm>
            <a:off x="7224485" y="4870176"/>
            <a:ext cx="4624615" cy="13067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2" t="30053" r="14153" b="38412"/>
          <a:stretch/>
        </p:blipFill>
        <p:spPr>
          <a:xfrm>
            <a:off x="4632812" y="2907248"/>
            <a:ext cx="4366986" cy="1317168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431800" y="4339771"/>
            <a:ext cx="11417300" cy="0"/>
          </a:xfrm>
          <a:prstGeom prst="line">
            <a:avLst/>
          </a:prstGeom>
          <a:ln>
            <a:solidFill>
              <a:srgbClr val="1723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52734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Solar Array Choices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Pre-made Commercial Panels</a:t>
            </a:r>
          </a:p>
          <a:p>
            <a:pPr lvl="1"/>
            <a:r>
              <a:rPr lang="en-US" dirty="0"/>
              <a:t>Reliable</a:t>
            </a:r>
          </a:p>
          <a:p>
            <a:pPr lvl="1"/>
            <a:r>
              <a:rPr lang="en-US" dirty="0"/>
              <a:t>Easily purchased</a:t>
            </a:r>
          </a:p>
          <a:p>
            <a:pPr lvl="1"/>
            <a:r>
              <a:rPr lang="en-US" dirty="0"/>
              <a:t>HEAVY (glass front adds weight)</a:t>
            </a:r>
          </a:p>
          <a:p>
            <a:endParaRPr lang="en-US" dirty="0"/>
          </a:p>
          <a:p>
            <a:r>
              <a:rPr lang="en-US" dirty="0"/>
              <a:t>Pre-made Specialty Panels</a:t>
            </a:r>
          </a:p>
          <a:p>
            <a:pPr lvl="1"/>
            <a:r>
              <a:rPr lang="en-US" dirty="0"/>
              <a:t>Lightweight option</a:t>
            </a:r>
          </a:p>
        </p:txBody>
      </p:sp>
      <p:pic>
        <p:nvPicPr>
          <p:cNvPr id="4" name="Picture 3" descr="Pre made pane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0302" y="1676401"/>
            <a:ext cx="3248797" cy="2152328"/>
          </a:xfrm>
          <a:prstGeom prst="rect">
            <a:avLst/>
          </a:prstGeom>
        </p:spPr>
      </p:pic>
      <p:pic>
        <p:nvPicPr>
          <p:cNvPr id="7" name="Picture 6" descr="Lightweight Solar panels 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61" b="37555"/>
          <a:stretch/>
        </p:blipFill>
        <p:spPr>
          <a:xfrm>
            <a:off x="8577678" y="3973761"/>
            <a:ext cx="3271421" cy="22064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7336" y="5099062"/>
            <a:ext cx="2458098" cy="1081108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Solar Car Challenge Foundation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4</a:t>
            </a:fld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New Teams Workshop - 2024                        Mini-Course in Electrical Engineering</a:t>
            </a:r>
          </a:p>
        </p:txBody>
      </p:sp>
    </p:spTree>
    <p:extLst>
      <p:ext uri="{BB962C8B-B14F-4D97-AF65-F5344CB8AC3E}">
        <p14:creationId xmlns:p14="http://schemas.microsoft.com/office/powerpoint/2010/main" val="24562988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Solar Array Choices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Raw cells and lamination (e.g. custom arrays)</a:t>
            </a:r>
          </a:p>
          <a:p>
            <a:pPr lvl="1"/>
            <a:r>
              <a:rPr lang="en-US" dirty="0"/>
              <a:t>Planning has to start FAR in advance (you are probably too late already!)</a:t>
            </a:r>
          </a:p>
          <a:p>
            <a:pPr lvl="1"/>
            <a:r>
              <a:rPr lang="en-US" dirty="0"/>
              <a:t>Process is expensive</a:t>
            </a:r>
          </a:p>
          <a:p>
            <a:pPr lvl="1"/>
            <a:r>
              <a:rPr lang="en-US" dirty="0"/>
              <a:t>Panels are very light and can be built to fit your car</a:t>
            </a:r>
          </a:p>
          <a:p>
            <a:pPr lvl="1"/>
            <a:r>
              <a:rPr lang="en-US" dirty="0"/>
              <a:t>Easy to maximize power and reduce aerodynamic drag</a:t>
            </a:r>
            <a:endParaRPr lang="en-US" dirty="0">
              <a:hlinkClick r:id="rId2"/>
            </a:endParaRPr>
          </a:p>
          <a:p>
            <a:pPr lvl="1"/>
            <a:endParaRPr lang="en-US" dirty="0"/>
          </a:p>
        </p:txBody>
      </p:sp>
      <p:pic>
        <p:nvPicPr>
          <p:cNvPr id="6" name="Content Placeholder 3" descr="Lamination-Winston.jpg"/>
          <p:cNvPicPr>
            <a:picLocks noChangeAspect="1"/>
          </p:cNvPicPr>
          <p:nvPr/>
        </p:nvPicPr>
        <p:blipFill rotWithShape="1">
          <a:blip r:embed="rId3"/>
          <a:srcRect l="-141" r="-165"/>
          <a:stretch/>
        </p:blipFill>
        <p:spPr>
          <a:xfrm>
            <a:off x="2693086" y="3926681"/>
            <a:ext cx="3385752" cy="2250282"/>
          </a:xfrm>
          <a:prstGeom prst="rect">
            <a:avLst/>
          </a:prstGeom>
        </p:spPr>
      </p:pic>
      <p:pic>
        <p:nvPicPr>
          <p:cNvPr id="7" name="Picture 6" descr="Lamination-NY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7981" y="3922248"/>
            <a:ext cx="3382073" cy="2254715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Solar Car Challenge Foundation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5</a:t>
            </a:fld>
            <a:endParaRPr lang="en-US"/>
          </a:p>
        </p:txBody>
      </p:sp>
      <p:pic>
        <p:nvPicPr>
          <p:cNvPr id="2050" name="Picture 2" descr="https://scontent-sea1-1.xx.fbcdn.net/v/t31.0-8/10497301_596205007145016_3566973132296594409_o.jpg?_nc_cat=100&amp;ccb=2&amp;_nc_sid=09cbfe&amp;_nc_ohc=R05ZiM8HHTQAX-PvTVq&amp;_nc_ht=scontent-sea1-1.xx&amp;oh=b794c3b5f0e162a6f09a034238b0d306&amp;oe=5FDF95F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6" t="21924" r="10682" b="31722"/>
          <a:stretch/>
        </p:blipFill>
        <p:spPr bwMode="auto">
          <a:xfrm>
            <a:off x="10067659" y="4777185"/>
            <a:ext cx="2020584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New Teams Workshop - 2024                       Mini-Course in Electrical Engineering</a:t>
            </a:r>
          </a:p>
        </p:txBody>
      </p:sp>
    </p:spTree>
    <p:extLst>
      <p:ext uri="{BB962C8B-B14F-4D97-AF65-F5344CB8AC3E}">
        <p14:creationId xmlns:p14="http://schemas.microsoft.com/office/powerpoint/2010/main" val="27639361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Solar Array Choices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1676400"/>
            <a:ext cx="5112657" cy="4500563"/>
          </a:xfrm>
        </p:spPr>
        <p:txBody>
          <a:bodyPr/>
          <a:lstStyle/>
          <a:p>
            <a:r>
              <a:rPr lang="en-US" dirty="0"/>
              <a:t>Do-it-yourself solar array</a:t>
            </a:r>
          </a:p>
          <a:p>
            <a:pPr lvl="1"/>
            <a:r>
              <a:rPr lang="en-US" dirty="0"/>
              <a:t>Amazing learning experience</a:t>
            </a:r>
          </a:p>
          <a:p>
            <a:pPr lvl="1"/>
            <a:r>
              <a:rPr lang="en-US" dirty="0"/>
              <a:t>Learning curve is steep</a:t>
            </a:r>
          </a:p>
          <a:p>
            <a:pPr lvl="1"/>
            <a:r>
              <a:rPr lang="en-US" dirty="0"/>
              <a:t>Hard to find raw cells (contact </a:t>
            </a:r>
            <a:r>
              <a:rPr lang="en-US" dirty="0" err="1"/>
              <a:t>SunPower</a:t>
            </a:r>
            <a:r>
              <a:rPr lang="en-US" dirty="0"/>
              <a:t> directly)</a:t>
            </a:r>
          </a:p>
          <a:p>
            <a:pPr lvl="1"/>
            <a:r>
              <a:rPr lang="en-US" dirty="0"/>
              <a:t>Takes a lot of man power</a:t>
            </a:r>
          </a:p>
          <a:p>
            <a:pPr lvl="1"/>
            <a:r>
              <a:rPr lang="en-US" dirty="0"/>
              <a:t>Hard to watch when cells are continually breaking</a:t>
            </a:r>
          </a:p>
          <a:p>
            <a:pPr lvl="1"/>
            <a:r>
              <a:rPr lang="en-US" dirty="0"/>
              <a:t>Can fit exactly to your car</a:t>
            </a:r>
          </a:p>
        </p:txBody>
      </p:sp>
      <p:pic>
        <p:nvPicPr>
          <p:cNvPr id="6" name="Picture 5" descr="Electrical - 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8349" y="1676400"/>
            <a:ext cx="6000751" cy="4500563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Solar Car Challenge Foundation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6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New Teams Workshop - 2024                         Mini-Course in Electrical Engineering</a:t>
            </a:r>
          </a:p>
        </p:txBody>
      </p:sp>
    </p:spTree>
    <p:extLst>
      <p:ext uri="{BB962C8B-B14F-4D97-AF65-F5344CB8AC3E}">
        <p14:creationId xmlns:p14="http://schemas.microsoft.com/office/powerpoint/2010/main" val="2306821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Do-it-yourself </a:t>
            </a:r>
            <a:endParaRPr lang="en-US" dirty="0"/>
          </a:p>
        </p:txBody>
      </p:sp>
      <p:pic>
        <p:nvPicPr>
          <p:cNvPr id="4" name="Content Placeholder 3" descr="Electrical - 01.jp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230" r="152"/>
          <a:stretch/>
        </p:blipFill>
        <p:spPr>
          <a:xfrm>
            <a:off x="431800" y="1849395"/>
            <a:ext cx="5463155" cy="4094205"/>
          </a:xfrm>
        </p:spPr>
      </p:pic>
      <p:pic>
        <p:nvPicPr>
          <p:cNvPr id="8" name="Content Placeholder 3" descr="Electrical - 02.jpg"/>
          <p:cNvPicPr>
            <a:picLocks noChangeAspect="1"/>
          </p:cNvPicPr>
          <p:nvPr/>
        </p:nvPicPr>
        <p:blipFill rotWithShape="1">
          <a:blip r:embed="rId3"/>
          <a:srcRect l="-230" r="152"/>
          <a:stretch/>
        </p:blipFill>
        <p:spPr>
          <a:xfrm>
            <a:off x="6385945" y="1849394"/>
            <a:ext cx="5463155" cy="4094205"/>
          </a:xfrm>
          <a:prstGeom prst="rect">
            <a:avLst/>
          </a:prstGeom>
        </p:spPr>
      </p:pic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Solar Car Challenge Foundation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7</a:t>
            </a:fld>
            <a:endParaRPr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New Teams Workshop - 2024                       Mini-Course in Electrical Engineering</a:t>
            </a:r>
          </a:p>
        </p:txBody>
      </p:sp>
    </p:spTree>
    <p:extLst>
      <p:ext uri="{BB962C8B-B14F-4D97-AF65-F5344CB8AC3E}">
        <p14:creationId xmlns:p14="http://schemas.microsoft.com/office/powerpoint/2010/main" val="1131582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Electrical System Overview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659395" y="1676400"/>
            <a:ext cx="6189705" cy="4500563"/>
          </a:xfrm>
        </p:spPr>
        <p:txBody>
          <a:bodyPr/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Solar Array</a:t>
            </a:r>
          </a:p>
          <a:p>
            <a:r>
              <a:rPr lang="en-US" b="1" dirty="0"/>
              <a:t>Maximum Point Power Trackers</a:t>
            </a:r>
          </a:p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Batteries</a:t>
            </a:r>
          </a:p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Motors / Motor Controllers</a:t>
            </a:r>
          </a:p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Other Electrical Components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8</a:t>
            </a:fld>
            <a:endParaRPr lang="en-US"/>
          </a:p>
        </p:txBody>
      </p:sp>
      <p:pic>
        <p:nvPicPr>
          <p:cNvPr id="1026" name="Picture 2" descr="https://www.solarcarchallenge.org/info/eintro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676400"/>
            <a:ext cx="4992816" cy="438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Solar panels on two car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4686" y="4426110"/>
            <a:ext cx="5564414" cy="1638712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Solar Car Challenge Foundation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New Teams Workshop - 2024                        Mini-Course in Electrical Engineering</a:t>
            </a:r>
          </a:p>
        </p:txBody>
      </p:sp>
    </p:spTree>
    <p:extLst>
      <p:ext uri="{BB962C8B-B14F-4D97-AF65-F5344CB8AC3E}">
        <p14:creationId xmlns:p14="http://schemas.microsoft.com/office/powerpoint/2010/main" val="41347808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Maximum Point Power Trackers (MPPTs)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1676400"/>
            <a:ext cx="5127171" cy="45005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Moving power from the solar array to the batteries is not as easy as hooking up a couple of wires!</a:t>
            </a:r>
          </a:p>
          <a:p>
            <a:r>
              <a:rPr lang="en-US" dirty="0"/>
              <a:t>Voltage from your solar array needs to match the voltage of the battery pack.</a:t>
            </a:r>
          </a:p>
          <a:p>
            <a:r>
              <a:rPr lang="en-US" dirty="0"/>
              <a:t>Maximum Power Point  Trackers  adjust voltage and current from your array to give you the most possible power to your vehicle.</a:t>
            </a:r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Solar Car Challenge Foundation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9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New Teams Workshop - 2024                         Mini-Course in Electrical Engineering</a:t>
            </a:r>
          </a:p>
        </p:txBody>
      </p:sp>
      <p:pic>
        <p:nvPicPr>
          <p:cNvPr id="9" name="Picture 2" descr="sun power panels IV curv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343" y="1785337"/>
            <a:ext cx="6049713" cy="4221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52710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A3E0"/>
        </a:solidFill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rgbClr val="003478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2000" b="1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LMPI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A3E0"/>
        </a:solidFill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rgbClr val="003478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2000" b="1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2019-ADP-Template_16x9_LMPI.potx" id="{F2605994-99EB-48C7-9182-8693BF9A7F74}" vid="{4E6A7601-085F-4213-A87F-B5CAC493E292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1073</TotalTime>
  <Words>1685</Words>
  <Application>Microsoft Office PowerPoint</Application>
  <PresentationFormat>Widescreen</PresentationFormat>
  <Paragraphs>304</Paragraphs>
  <Slides>29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Office Theme</vt:lpstr>
      <vt:lpstr>6_Office Theme</vt:lpstr>
      <vt:lpstr>1_LMPI</vt:lpstr>
      <vt:lpstr>Mini-Course in Electrical Engineering Solar Car Electrical Systems,  Battery Technology, and Safety Issues</vt:lpstr>
      <vt:lpstr>Electrical System Overview</vt:lpstr>
      <vt:lpstr>Solar Array Design Options</vt:lpstr>
      <vt:lpstr>Solar Array Choices</vt:lpstr>
      <vt:lpstr>Solar Array Choices</vt:lpstr>
      <vt:lpstr>Solar Array Choices</vt:lpstr>
      <vt:lpstr>Do-it-yourself </vt:lpstr>
      <vt:lpstr>Electrical System Overview</vt:lpstr>
      <vt:lpstr>Maximum Point Power Trackers (MPPTs)</vt:lpstr>
      <vt:lpstr>MPPT Considerations</vt:lpstr>
      <vt:lpstr>MPPT Choices</vt:lpstr>
      <vt:lpstr>Electrical System Overview</vt:lpstr>
      <vt:lpstr>Batteries</vt:lpstr>
      <vt:lpstr>Batteries: Limits &amp; Chemistries</vt:lpstr>
      <vt:lpstr>Batteries: 5.25 kWh Limit</vt:lpstr>
      <vt:lpstr>Batteries: Effect of Peukert’s Number</vt:lpstr>
      <vt:lpstr>Batteries: Don’t rely on specs</vt:lpstr>
      <vt:lpstr>Lithium-based Chemistries</vt:lpstr>
      <vt:lpstr>Electrical System Overview</vt:lpstr>
      <vt:lpstr>Electric Motors</vt:lpstr>
      <vt:lpstr>Hub Motor</vt:lpstr>
      <vt:lpstr>Pulse Width Modulation (PWM) Controller</vt:lpstr>
      <vt:lpstr>Electrical System Overview</vt:lpstr>
      <vt:lpstr>Electrical System</vt:lpstr>
      <vt:lpstr>Disconnect Switches/Fuses</vt:lpstr>
      <vt:lpstr>Brushed vs. Brushless Wiring</vt:lpstr>
      <vt:lpstr>Low Voltage Indicator</vt:lpstr>
      <vt:lpstr>Electrical System “Gotchas”</vt:lpstr>
      <vt:lpstr>Mini-Course in Electrical Engineering Solar Car Electrical Systems,  Battery Technology, and Safety Issues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 Shih</dc:creator>
  <cp:lastModifiedBy>Coleman, Brian</cp:lastModifiedBy>
  <cp:revision>46</cp:revision>
  <dcterms:created xsi:type="dcterms:W3CDTF">2020-10-24T04:29:47Z</dcterms:created>
  <dcterms:modified xsi:type="dcterms:W3CDTF">2024-09-16T21:41:48Z</dcterms:modified>
</cp:coreProperties>
</file>